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Lst>
  <p:notesMasterIdLst>
    <p:notesMasterId r:id="rId53"/>
  </p:notesMasterIdLst>
  <p:handoutMasterIdLst>
    <p:handoutMasterId r:id="rId54"/>
  </p:handoutMasterIdLst>
  <p:sldIdLst>
    <p:sldId id="597" r:id="rId2"/>
    <p:sldId id="598" r:id="rId3"/>
    <p:sldId id="599" r:id="rId4"/>
    <p:sldId id="600" r:id="rId5"/>
    <p:sldId id="601" r:id="rId6"/>
    <p:sldId id="602" r:id="rId7"/>
    <p:sldId id="603" r:id="rId8"/>
    <p:sldId id="708" r:id="rId9"/>
    <p:sldId id="604" r:id="rId10"/>
    <p:sldId id="714" r:id="rId11"/>
    <p:sldId id="712" r:id="rId12"/>
    <p:sldId id="703" r:id="rId13"/>
    <p:sldId id="706" r:id="rId14"/>
    <p:sldId id="704" r:id="rId15"/>
    <p:sldId id="710" r:id="rId16"/>
    <p:sldId id="713" r:id="rId17"/>
    <p:sldId id="711" r:id="rId18"/>
    <p:sldId id="709" r:id="rId19"/>
    <p:sldId id="702" r:id="rId20"/>
    <p:sldId id="605" r:id="rId21"/>
    <p:sldId id="606" r:id="rId22"/>
    <p:sldId id="677" r:id="rId23"/>
    <p:sldId id="720" r:id="rId24"/>
    <p:sldId id="607" r:id="rId25"/>
    <p:sldId id="678" r:id="rId26"/>
    <p:sldId id="684" r:id="rId27"/>
    <p:sldId id="681" r:id="rId28"/>
    <p:sldId id="693" r:id="rId29"/>
    <p:sldId id="683" r:id="rId30"/>
    <p:sldId id="721" r:id="rId31"/>
    <p:sldId id="685" r:id="rId32"/>
    <p:sldId id="705" r:id="rId33"/>
    <p:sldId id="300" r:id="rId34"/>
    <p:sldId id="637" r:id="rId35"/>
    <p:sldId id="303" r:id="rId36"/>
    <p:sldId id="382" r:id="rId37"/>
    <p:sldId id="664" r:id="rId38"/>
    <p:sldId id="694" r:id="rId39"/>
    <p:sldId id="722" r:id="rId40"/>
    <p:sldId id="388" r:id="rId41"/>
    <p:sldId id="306" r:id="rId42"/>
    <p:sldId id="695" r:id="rId43"/>
    <p:sldId id="654" r:id="rId44"/>
    <p:sldId id="669" r:id="rId45"/>
    <p:sldId id="699" r:id="rId46"/>
    <p:sldId id="700" r:id="rId47"/>
    <p:sldId id="686" r:id="rId48"/>
    <p:sldId id="718" r:id="rId49"/>
    <p:sldId id="316" r:id="rId50"/>
    <p:sldId id="707" r:id="rId51"/>
    <p:sldId id="371" r:id="rId52"/>
  </p:sldIdLst>
  <p:sldSz cx="9144000" cy="6858000" type="screen4x3"/>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guide id="3" orient="horz" pos="2909" userDrawn="1">
          <p15:clr>
            <a:srgbClr val="A4A3A4"/>
          </p15:clr>
        </p15:guide>
        <p15:guide id="4" pos="2188" userDrawn="1">
          <p15:clr>
            <a:srgbClr val="A4A3A4"/>
          </p15:clr>
        </p15:guide>
        <p15:guide id="5" orient="horz" pos="2947" userDrawn="1">
          <p15:clr>
            <a:srgbClr val="A4A3A4"/>
          </p15:clr>
        </p15:guide>
        <p15:guide id="6" pos="2226" userDrawn="1">
          <p15:clr>
            <a:srgbClr val="A4A3A4"/>
          </p15:clr>
        </p15:guide>
        <p15:guide id="7" orient="horz" pos="3024" userDrawn="1">
          <p15:clr>
            <a:srgbClr val="A4A3A4"/>
          </p15:clr>
        </p15:guide>
        <p15:guide id="8" orient="horz" pos="3004" userDrawn="1">
          <p15:clr>
            <a:srgbClr val="A4A3A4"/>
          </p15:clr>
        </p15:guide>
        <p15:guide id="9" orient="horz" pos="3043" userDrawn="1">
          <p15:clr>
            <a:srgbClr val="A4A3A4"/>
          </p15:clr>
        </p15:guide>
        <p15:guide id="10" pos="2303" userDrawn="1">
          <p15:clr>
            <a:srgbClr val="A4A3A4"/>
          </p15:clr>
        </p15:guide>
        <p15:guide id="11" pos="2284" userDrawn="1">
          <p15:clr>
            <a:srgbClr val="A4A3A4"/>
          </p15:clr>
        </p15:guide>
        <p15:guide id="12" pos="2323" userDrawn="1">
          <p15:clr>
            <a:srgbClr val="A4A3A4"/>
          </p15:clr>
        </p15:guide>
        <p15:guide id="13" orient="horz" pos="2118" userDrawn="1">
          <p15:clr>
            <a:srgbClr val="A4A3A4"/>
          </p15:clr>
        </p15:guide>
        <p15:guide id="14" orient="horz" pos="2106" userDrawn="1">
          <p15:clr>
            <a:srgbClr val="A4A3A4"/>
          </p15:clr>
        </p15:guide>
        <p15:guide id="15" orient="horz" pos="2132" userDrawn="1">
          <p15:clr>
            <a:srgbClr val="A4A3A4"/>
          </p15:clr>
        </p15:guide>
        <p15:guide id="16" orient="horz" pos="2189" userDrawn="1">
          <p15:clr>
            <a:srgbClr val="A4A3A4"/>
          </p15:clr>
        </p15:guide>
        <p15:guide id="17" orient="horz" pos="2175" userDrawn="1">
          <p15:clr>
            <a:srgbClr val="A4A3A4"/>
          </p15:clr>
        </p15:guide>
        <p15:guide id="18" orient="horz" pos="2203" userDrawn="1">
          <p15:clr>
            <a:srgbClr val="A4A3A4"/>
          </p15:clr>
        </p15:guide>
        <p15:guide id="19" pos="2787" userDrawn="1">
          <p15:clr>
            <a:srgbClr val="A4A3A4"/>
          </p15:clr>
        </p15:guide>
        <p15:guide id="20" pos="2763" userDrawn="1">
          <p15:clr>
            <a:srgbClr val="A4A3A4"/>
          </p15:clr>
        </p15:guide>
        <p15:guide id="21" pos="2807" userDrawn="1">
          <p15:clr>
            <a:srgbClr val="A4A3A4"/>
          </p15:clr>
        </p15:guide>
        <p15:guide id="22" pos="2908" userDrawn="1">
          <p15:clr>
            <a:srgbClr val="A4A3A4"/>
          </p15:clr>
        </p15:guide>
        <p15:guide id="23" pos="2882" userDrawn="1">
          <p15:clr>
            <a:srgbClr val="A4A3A4"/>
          </p15:clr>
        </p15:guide>
        <p15:guide id="24" pos="29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6" autoAdjust="0"/>
    <p:restoredTop sz="93712" autoAdjust="0"/>
  </p:normalViewPr>
  <p:slideViewPr>
    <p:cSldViewPr>
      <p:cViewPr varScale="1">
        <p:scale>
          <a:sx n="86" d="100"/>
          <a:sy n="86" d="100"/>
        </p:scale>
        <p:origin x="1042" y="62"/>
      </p:cViewPr>
      <p:guideLst>
        <p:guide orient="horz" pos="2160"/>
        <p:guide pos="2880"/>
      </p:guideLst>
    </p:cSldViewPr>
  </p:slideViewPr>
  <p:outlineViewPr>
    <p:cViewPr>
      <p:scale>
        <a:sx n="33" d="100"/>
        <a:sy n="33" d="100"/>
      </p:scale>
      <p:origin x="0" y="-31980"/>
    </p:cViewPr>
  </p:outlineViewPr>
  <p:notesTextViewPr>
    <p:cViewPr>
      <p:scale>
        <a:sx n="3" d="2"/>
        <a:sy n="3" d="2"/>
      </p:scale>
      <p:origin x="0" y="0"/>
    </p:cViewPr>
  </p:notesTextViewPr>
  <p:sorterViewPr>
    <p:cViewPr>
      <p:scale>
        <a:sx n="52" d="100"/>
        <a:sy n="52" d="100"/>
      </p:scale>
      <p:origin x="0" y="-444"/>
    </p:cViewPr>
  </p:sorterViewPr>
  <p:notesViewPr>
    <p:cSldViewPr>
      <p:cViewPr>
        <p:scale>
          <a:sx n="70" d="100"/>
          <a:sy n="70" d="100"/>
        </p:scale>
        <p:origin x="1736" y="28"/>
      </p:cViewPr>
      <p:guideLst>
        <p:guide orient="horz" pos="2928"/>
        <p:guide pos="2207"/>
        <p:guide orient="horz" pos="2909"/>
        <p:guide pos="2188"/>
        <p:guide orient="horz" pos="2947"/>
        <p:guide pos="2226"/>
        <p:guide orient="horz" pos="3024"/>
        <p:guide orient="horz" pos="3004"/>
        <p:guide orient="horz" pos="3043"/>
        <p:guide pos="2303"/>
        <p:guide pos="2284"/>
        <p:guide pos="2323"/>
        <p:guide orient="horz" pos="2118"/>
        <p:guide orient="horz" pos="2106"/>
        <p:guide orient="horz" pos="2132"/>
        <p:guide orient="horz" pos="2189"/>
        <p:guide orient="horz" pos="2175"/>
        <p:guide orient="horz" pos="2203"/>
        <p:guide pos="2787"/>
        <p:guide pos="2763"/>
        <p:guide pos="2807"/>
        <p:guide pos="2908"/>
        <p:guide pos="2882"/>
        <p:guide pos="29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about:blank"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98203446416596E-2"/>
          <c:y val="8.74984857662023E-3"/>
          <c:w val="0.93771626297577904"/>
          <c:h val="0.99125015142338002"/>
        </c:manualLayout>
      </c:layout>
      <c:pieChart>
        <c:varyColors val="1"/>
        <c:ser>
          <c:idx val="0"/>
          <c:order val="0"/>
          <c:dPt>
            <c:idx val="0"/>
            <c:bubble3D val="0"/>
            <c:extLst>
              <c:ext xmlns:c16="http://schemas.microsoft.com/office/drawing/2014/chart" uri="{C3380CC4-5D6E-409C-BE32-E72D297353CC}">
                <c16:uniqueId val="{00000000-AF15-41FA-945D-A4A3044CBA5C}"/>
              </c:ext>
            </c:extLst>
          </c:dPt>
          <c:dPt>
            <c:idx val="1"/>
            <c:bubble3D val="0"/>
            <c:spPr>
              <a:solidFill>
                <a:srgbClr val="FF0000"/>
              </a:solidFill>
            </c:spPr>
            <c:extLst>
              <c:ext xmlns:c16="http://schemas.microsoft.com/office/drawing/2014/chart" uri="{C3380CC4-5D6E-409C-BE32-E72D297353CC}">
                <c16:uniqueId val="{00000002-AF15-41FA-945D-A4A3044CBA5C}"/>
              </c:ext>
            </c:extLst>
          </c:dPt>
          <c:dPt>
            <c:idx val="2"/>
            <c:bubble3D val="0"/>
            <c:spPr>
              <a:solidFill>
                <a:srgbClr val="92D050"/>
              </a:solidFill>
            </c:spPr>
            <c:extLst>
              <c:ext xmlns:c16="http://schemas.microsoft.com/office/drawing/2014/chart" uri="{C3380CC4-5D6E-409C-BE32-E72D297353CC}">
                <c16:uniqueId val="{00000004-AF15-41FA-945D-A4A3044CBA5C}"/>
              </c:ext>
            </c:extLst>
          </c:dPt>
          <c:dLbls>
            <c:dLbl>
              <c:idx val="0"/>
              <c:layout>
                <c:manualLayout>
                  <c:x val="-0.14565313951140724"/>
                  <c:y val="0.12018123812109693"/>
                </c:manualLayout>
              </c:layout>
              <c:tx>
                <c:rich>
                  <a:bodyPr/>
                  <a:lstStyle/>
                  <a:p>
                    <a:r>
                      <a:rPr lang="en-US" dirty="0"/>
                      <a:t>Town
$1,977 
21%</a:t>
                    </a: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F15-41FA-945D-A4A3044CBA5C}"/>
                </c:ext>
              </c:extLst>
            </c:dLbl>
            <c:dLbl>
              <c:idx val="1"/>
              <c:layout>
                <c:manualLayout>
                  <c:x val="-3.4188034188034191E-2"/>
                  <c:y val="4.8016562584849258E-2"/>
                </c:manualLayout>
              </c:layout>
              <c:tx>
                <c:rich>
                  <a:bodyPr/>
                  <a:lstStyle/>
                  <a:p>
                    <a:r>
                      <a:rPr lang="en-US" dirty="0"/>
                      <a:t>County
$424 
4%</a:t>
                    </a: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F15-41FA-945D-A4A3044CBA5C}"/>
                </c:ext>
              </c:extLst>
            </c:dLbl>
            <c:dLbl>
              <c:idx val="2"/>
              <c:layout>
                <c:manualLayout>
                  <c:x val="0.17401625277609531"/>
                  <c:y val="-0.19229794551543125"/>
                </c:manualLayout>
              </c:layout>
              <c:tx>
                <c:rich>
                  <a:bodyPr/>
                  <a:lstStyle/>
                  <a:p>
                    <a:r>
                      <a:rPr lang="en-US" sz="2000" dirty="0"/>
                      <a:t>Schools
$7,116 
75%</a:t>
                    </a: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F15-41FA-945D-A4A3044CBA5C}"/>
                </c:ext>
              </c:extLst>
            </c:dLbl>
            <c:spPr>
              <a:noFill/>
              <a:ln>
                <a:noFill/>
              </a:ln>
              <a:effectLst/>
            </c:spPr>
            <c:txPr>
              <a:bodyPr/>
              <a:lstStyle/>
              <a:p>
                <a:pPr>
                  <a:defRPr sz="20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'WDYMG(1)'!$C$10:$C$12</c:f>
              <c:strCache>
                <c:ptCount val="3"/>
                <c:pt idx="0">
                  <c:v>Town</c:v>
                </c:pt>
                <c:pt idx="1">
                  <c:v>County</c:v>
                </c:pt>
                <c:pt idx="2">
                  <c:v>Schools</c:v>
                </c:pt>
              </c:strCache>
            </c:strRef>
          </c:cat>
          <c:val>
            <c:numRef>
              <c:f>'WDYMG(1)'!$E$10:$E$12</c:f>
              <c:numCache>
                <c:formatCode>"$"#,##0_);[Red]\("$"#,##0\)</c:formatCode>
                <c:ptCount val="3"/>
                <c:pt idx="0">
                  <c:v>1716</c:v>
                </c:pt>
                <c:pt idx="1">
                  <c:v>405.9</c:v>
                </c:pt>
                <c:pt idx="2">
                  <c:v>6606.6</c:v>
                </c:pt>
              </c:numCache>
            </c:numRef>
          </c:val>
          <c:extLst>
            <c:ext xmlns:c16="http://schemas.microsoft.com/office/drawing/2014/chart" uri="{C3380CC4-5D6E-409C-BE32-E72D297353CC}">
              <c16:uniqueId val="{00000005-AF15-41FA-945D-A4A3044CBA5C}"/>
            </c:ext>
          </c:extLst>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7.6915782266347141E-2"/>
          <c:y val="0.17553729696831372"/>
          <c:w val="0.91728713800073902"/>
          <c:h val="0.81480078319208804"/>
        </c:manualLayout>
      </c:layout>
      <c:pie3DChart>
        <c:varyColors val="1"/>
        <c:ser>
          <c:idx val="0"/>
          <c:order val="0"/>
          <c:explosion val="4"/>
          <c:dPt>
            <c:idx val="0"/>
            <c:bubble3D val="0"/>
            <c:extLst>
              <c:ext xmlns:c16="http://schemas.microsoft.com/office/drawing/2014/chart" uri="{C3380CC4-5D6E-409C-BE32-E72D297353CC}">
                <c16:uniqueId val="{00000000-D28F-4305-B085-E2EE4DC20271}"/>
              </c:ext>
            </c:extLst>
          </c:dPt>
          <c:dPt>
            <c:idx val="1"/>
            <c:bubble3D val="0"/>
            <c:extLst>
              <c:ext xmlns:c16="http://schemas.microsoft.com/office/drawing/2014/chart" uri="{C3380CC4-5D6E-409C-BE32-E72D297353CC}">
                <c16:uniqueId val="{00000001-D28F-4305-B085-E2EE4DC20271}"/>
              </c:ext>
            </c:extLst>
          </c:dPt>
          <c:dPt>
            <c:idx val="2"/>
            <c:bubble3D val="0"/>
            <c:extLst>
              <c:ext xmlns:c16="http://schemas.microsoft.com/office/drawing/2014/chart" uri="{C3380CC4-5D6E-409C-BE32-E72D297353CC}">
                <c16:uniqueId val="{00000002-D28F-4305-B085-E2EE4DC20271}"/>
              </c:ext>
            </c:extLst>
          </c:dPt>
          <c:dPt>
            <c:idx val="3"/>
            <c:bubble3D val="0"/>
            <c:extLst>
              <c:ext xmlns:c16="http://schemas.microsoft.com/office/drawing/2014/chart" uri="{C3380CC4-5D6E-409C-BE32-E72D297353CC}">
                <c16:uniqueId val="{00000003-D28F-4305-B085-E2EE4DC20271}"/>
              </c:ext>
            </c:extLst>
          </c:dPt>
          <c:dPt>
            <c:idx val="4"/>
            <c:bubble3D val="0"/>
            <c:extLst>
              <c:ext xmlns:c16="http://schemas.microsoft.com/office/drawing/2014/chart" uri="{C3380CC4-5D6E-409C-BE32-E72D297353CC}">
                <c16:uniqueId val="{00000004-D28F-4305-B085-E2EE4DC20271}"/>
              </c:ext>
            </c:extLst>
          </c:dPt>
          <c:dPt>
            <c:idx val="5"/>
            <c:bubble3D val="0"/>
            <c:extLst>
              <c:ext xmlns:c16="http://schemas.microsoft.com/office/drawing/2014/chart" uri="{C3380CC4-5D6E-409C-BE32-E72D297353CC}">
                <c16:uniqueId val="{00000005-D28F-4305-B085-E2EE4DC20271}"/>
              </c:ext>
            </c:extLst>
          </c:dPt>
          <c:dPt>
            <c:idx val="6"/>
            <c:bubble3D val="0"/>
            <c:extLst>
              <c:ext xmlns:c16="http://schemas.microsoft.com/office/drawing/2014/chart" uri="{C3380CC4-5D6E-409C-BE32-E72D297353CC}">
                <c16:uniqueId val="{00000006-D28F-4305-B085-E2EE4DC20271}"/>
              </c:ext>
            </c:extLst>
          </c:dPt>
          <c:dLbls>
            <c:dLbl>
              <c:idx val="0"/>
              <c:layout>
                <c:manualLayout>
                  <c:x val="6.5469307111518799E-2"/>
                  <c:y val="-7.3827345053909907E-2"/>
                </c:manualLayout>
              </c:layout>
              <c:tx>
                <c:rich>
                  <a:bodyPr/>
                  <a:lstStyle/>
                  <a:p>
                    <a:r>
                      <a:rPr lang="en-US" sz="1600" b="1" dirty="0">
                        <a:latin typeface="Times New Roman" panose="02020603050405020304" pitchFamily="18" charset="0"/>
                        <a:cs typeface="Times New Roman" panose="02020603050405020304" pitchFamily="18" charset="0"/>
                      </a:rPr>
                      <a:t>Administration  </a:t>
                    </a:r>
                  </a:p>
                  <a:p>
                    <a:r>
                      <a:rPr lang="en-US" sz="1600" b="1" dirty="0">
                        <a:latin typeface="Times New Roman" panose="02020603050405020304" pitchFamily="18" charset="0"/>
                        <a:cs typeface="Times New Roman" panose="02020603050405020304" pitchFamily="18" charset="0"/>
                      </a:rPr>
                      <a:t>$1,750,202</a:t>
                    </a:r>
                  </a:p>
                  <a:p>
                    <a:r>
                      <a:rPr lang="en-US" sz="1600" b="1" dirty="0">
                        <a:latin typeface="Times New Roman" panose="02020603050405020304" pitchFamily="18" charset="0"/>
                        <a:cs typeface="Times New Roman" panose="02020603050405020304" pitchFamily="18" charset="0"/>
                      </a:rPr>
                      <a:t>12%</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28F-4305-B085-E2EE4DC20271}"/>
                </c:ext>
              </c:extLst>
            </c:dLbl>
            <c:dLbl>
              <c:idx val="1"/>
              <c:layout>
                <c:manualLayout>
                  <c:x val="4.8980828483396098E-2"/>
                  <c:y val="-4.0009129293620905E-3"/>
                </c:manualLayout>
              </c:layout>
              <c:tx>
                <c:rich>
                  <a:bodyPr/>
                  <a:lstStyle/>
                  <a:p>
                    <a:r>
                      <a:rPr lang="en-US" sz="1600" b="1" dirty="0">
                        <a:latin typeface="Times New Roman" panose="02020603050405020304" pitchFamily="18" charset="0"/>
                        <a:cs typeface="Times New Roman" panose="02020603050405020304" pitchFamily="18" charset="0"/>
                      </a:rPr>
                      <a:t>Community Development  $550,603</a:t>
                    </a:r>
                  </a:p>
                  <a:p>
                    <a:r>
                      <a:rPr lang="en-US" sz="1600" b="1" dirty="0">
                        <a:latin typeface="Times New Roman" panose="02020603050405020304" pitchFamily="18" charset="0"/>
                        <a:cs typeface="Times New Roman" panose="02020603050405020304" pitchFamily="18" charset="0"/>
                      </a:rPr>
                      <a:t>4%</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8F-4305-B085-E2EE4DC20271}"/>
                </c:ext>
              </c:extLst>
            </c:dLbl>
            <c:dLbl>
              <c:idx val="2"/>
              <c:layout>
                <c:manualLayout>
                  <c:x val="-0.17550089449150999"/>
                  <c:y val="-0.16347189371159601"/>
                </c:manualLayout>
              </c:layout>
              <c:tx>
                <c:rich>
                  <a:bodyPr/>
                  <a:lstStyle/>
                  <a:p>
                    <a:r>
                      <a:rPr lang="en-US" sz="1600" b="1" dirty="0">
                        <a:latin typeface="Times New Roman" panose="02020603050405020304" pitchFamily="18" charset="0"/>
                        <a:cs typeface="Times New Roman" panose="02020603050405020304" pitchFamily="18" charset="0"/>
                      </a:rPr>
                      <a:t>Department of Public Works  </a:t>
                    </a:r>
                  </a:p>
                  <a:p>
                    <a:r>
                      <a:rPr lang="en-US" sz="1600" b="1" dirty="0">
                        <a:latin typeface="Times New Roman" panose="02020603050405020304" pitchFamily="18" charset="0"/>
                        <a:cs typeface="Times New Roman" panose="02020603050405020304" pitchFamily="18" charset="0"/>
                      </a:rPr>
                      <a:t>$5,058,316</a:t>
                    </a:r>
                  </a:p>
                  <a:p>
                    <a:r>
                      <a:rPr lang="en-US" sz="1600" b="1" dirty="0">
                        <a:latin typeface="Times New Roman" panose="02020603050405020304" pitchFamily="18" charset="0"/>
                        <a:cs typeface="Times New Roman" panose="02020603050405020304" pitchFamily="18" charset="0"/>
                      </a:rPr>
                      <a:t>35%</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28F-4305-B085-E2EE4DC20271}"/>
                </c:ext>
              </c:extLst>
            </c:dLbl>
            <c:dLbl>
              <c:idx val="3"/>
              <c:layout>
                <c:manualLayout>
                  <c:x val="0.260362888218309"/>
                  <c:y val="-0.26467432793267598"/>
                </c:manualLayout>
              </c:layout>
              <c:tx>
                <c:rich>
                  <a:bodyPr/>
                  <a:lstStyle/>
                  <a:p>
                    <a:r>
                      <a:rPr lang="en-US" sz="1600" b="1" dirty="0">
                        <a:latin typeface="Times New Roman" panose="02020603050405020304" pitchFamily="18" charset="0"/>
                        <a:cs typeface="Times New Roman" panose="02020603050405020304" pitchFamily="18" charset="0"/>
                      </a:rPr>
                      <a:t>Public Safety  </a:t>
                    </a:r>
                  </a:p>
                  <a:p>
                    <a:r>
                      <a:rPr lang="en-US" sz="1600" b="1" dirty="0">
                        <a:latin typeface="Times New Roman" panose="02020603050405020304" pitchFamily="18" charset="0"/>
                        <a:cs typeface="Times New Roman" panose="02020603050405020304" pitchFamily="18" charset="0"/>
                      </a:rPr>
                      <a:t>$4,453,071</a:t>
                    </a:r>
                  </a:p>
                  <a:p>
                    <a:r>
                      <a:rPr lang="en-US" sz="1600" b="1" dirty="0">
                        <a:latin typeface="Times New Roman" panose="02020603050405020304" pitchFamily="18" charset="0"/>
                        <a:cs typeface="Times New Roman" panose="02020603050405020304" pitchFamily="18" charset="0"/>
                      </a:rPr>
                      <a:t>30%</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8F-4305-B085-E2EE4DC20271}"/>
                </c:ext>
              </c:extLst>
            </c:dLbl>
            <c:dLbl>
              <c:idx val="4"/>
              <c:layout>
                <c:manualLayout>
                  <c:x val="-3.11317635111109E-2"/>
                  <c:y val="-3.2942306138910797E-2"/>
                </c:manualLayout>
              </c:layout>
              <c:tx>
                <c:rich>
                  <a:bodyPr/>
                  <a:lstStyle/>
                  <a:p>
                    <a:r>
                      <a:rPr lang="en-US" sz="1600" b="1" dirty="0">
                        <a:latin typeface="Times New Roman" panose="02020603050405020304" pitchFamily="18" charset="0"/>
                        <a:cs typeface="Times New Roman" panose="02020603050405020304" pitchFamily="18" charset="0"/>
                      </a:rPr>
                      <a:t>Recreation </a:t>
                    </a:r>
                  </a:p>
                  <a:p>
                    <a:r>
                      <a:rPr lang="en-US" sz="1600" b="1" dirty="0">
                        <a:latin typeface="Times New Roman" panose="02020603050405020304" pitchFamily="18" charset="0"/>
                        <a:cs typeface="Times New Roman" panose="02020603050405020304" pitchFamily="18" charset="0"/>
                      </a:rPr>
                      <a:t>$404,546</a:t>
                    </a:r>
                  </a:p>
                  <a:p>
                    <a:r>
                      <a:rPr lang="en-US" sz="1600" b="1" dirty="0">
                        <a:latin typeface="Times New Roman" panose="02020603050405020304" pitchFamily="18" charset="0"/>
                        <a:cs typeface="Times New Roman" panose="02020603050405020304" pitchFamily="18" charset="0"/>
                      </a:rPr>
                      <a:t>3%</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28F-4305-B085-E2EE4DC20271}"/>
                </c:ext>
              </c:extLst>
            </c:dLbl>
            <c:dLbl>
              <c:idx val="5"/>
              <c:layout>
                <c:manualLayout>
                  <c:x val="-5.3012284903501503E-2"/>
                  <c:y val="-0.124500009670443"/>
                </c:manualLayout>
              </c:layout>
              <c:tx>
                <c:rich>
                  <a:bodyPr/>
                  <a:lstStyle/>
                  <a:p>
                    <a:r>
                      <a:rPr lang="en-US" sz="1600" b="1" dirty="0">
                        <a:latin typeface="Times New Roman" panose="02020603050405020304" pitchFamily="18" charset="0"/>
                        <a:cs typeface="Times New Roman" panose="02020603050405020304" pitchFamily="18" charset="0"/>
                      </a:rPr>
                      <a:t>Library  </a:t>
                    </a:r>
                  </a:p>
                  <a:p>
                    <a:r>
                      <a:rPr lang="en-US" sz="1600" b="1" dirty="0">
                        <a:latin typeface="Times New Roman" panose="02020603050405020304" pitchFamily="18" charset="0"/>
                        <a:cs typeface="Times New Roman" panose="02020603050405020304" pitchFamily="18" charset="0"/>
                      </a:rPr>
                      <a:t>$1,025,175</a:t>
                    </a:r>
                  </a:p>
                  <a:p>
                    <a:r>
                      <a:rPr lang="en-US" sz="1600" b="1" dirty="0">
                        <a:latin typeface="Times New Roman" panose="02020603050405020304" pitchFamily="18" charset="0"/>
                        <a:cs typeface="Times New Roman" panose="02020603050405020304" pitchFamily="18" charset="0"/>
                      </a:rPr>
                      <a:t>7%</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8F-4305-B085-E2EE4DC20271}"/>
                </c:ext>
              </c:extLst>
            </c:dLbl>
            <c:dLbl>
              <c:idx val="6"/>
              <c:layout>
                <c:manualLayout>
                  <c:x val="-9.8185143831190508E-3"/>
                  <c:y val="-7.1645465643192505E-2"/>
                </c:manualLayout>
              </c:layout>
              <c:tx>
                <c:rich>
                  <a:bodyPr/>
                  <a:lstStyle/>
                  <a:p>
                    <a:r>
                      <a:rPr lang="en-US" sz="1600" b="1" dirty="0">
                        <a:latin typeface="Times New Roman" panose="02020603050405020304" pitchFamily="18" charset="0"/>
                        <a:cs typeface="Times New Roman" panose="02020603050405020304" pitchFamily="18" charset="0"/>
                      </a:rPr>
                      <a:t>Debt Services  </a:t>
                    </a:r>
                  </a:p>
                  <a:p>
                    <a:r>
                      <a:rPr lang="en-US" sz="1600" b="1" dirty="0">
                        <a:solidFill>
                          <a:schemeClr val="tx1">
                            <a:lumMod val="95000"/>
                          </a:schemeClr>
                        </a:solidFill>
                        <a:latin typeface="Times New Roman" panose="02020603050405020304" pitchFamily="18" charset="0"/>
                        <a:cs typeface="Times New Roman" panose="02020603050405020304" pitchFamily="18" charset="0"/>
                      </a:rPr>
                      <a:t>$1,307,577</a:t>
                    </a:r>
                  </a:p>
                  <a:p>
                    <a:r>
                      <a:rPr lang="en-US" sz="1600" b="1" dirty="0">
                        <a:latin typeface="Times New Roman" panose="02020603050405020304" pitchFamily="18" charset="0"/>
                        <a:cs typeface="Times New Roman" panose="02020603050405020304" pitchFamily="18" charset="0"/>
                      </a:rPr>
                      <a:t>9%</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28F-4305-B085-E2EE4DC20271}"/>
                </c:ext>
              </c:extLst>
            </c:dLbl>
            <c:dLbl>
              <c:idx val="7"/>
              <c:layout>
                <c:manualLayout>
                  <c:x val="1.8907184572408201E-2"/>
                  <c:y val="-2.6007802340702199E-2"/>
                </c:manualLayout>
              </c:layout>
              <c:tx>
                <c:rich>
                  <a:bodyPr/>
                  <a:lstStyle/>
                  <a:p>
                    <a:r>
                      <a:rPr lang="en-US" sz="1600" b="1" dirty="0">
                        <a:latin typeface="Times New Roman" panose="02020603050405020304" pitchFamily="18" charset="0"/>
                        <a:cs typeface="Times New Roman" panose="02020603050405020304" pitchFamily="18" charset="0"/>
                      </a:rPr>
                      <a:t>Welfare &amp; Health Agencies  </a:t>
                    </a:r>
                  </a:p>
                  <a:p>
                    <a:r>
                      <a:rPr lang="en-US" sz="1600" b="1" dirty="0">
                        <a:latin typeface="Times New Roman" panose="02020603050405020304" pitchFamily="18" charset="0"/>
                        <a:cs typeface="Times New Roman" panose="02020603050405020304" pitchFamily="18" charset="0"/>
                      </a:rPr>
                      <a:t>$66,886</a:t>
                    </a:r>
                  </a:p>
                  <a:p>
                    <a:r>
                      <a:rPr lang="en-US" sz="1600" b="1" dirty="0">
                        <a:latin typeface="Times New Roman" panose="02020603050405020304" pitchFamily="18" charset="0"/>
                        <a:cs typeface="Times New Roman" panose="02020603050405020304" pitchFamily="18" charset="0"/>
                      </a:rPr>
                      <a:t>0%</a:t>
                    </a:r>
                    <a:endParaRPr lang="en-US" sz="16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8F-4305-B085-E2EE4DC20271}"/>
                </c:ext>
              </c:extLst>
            </c:dLbl>
            <c:spPr>
              <a:noFill/>
              <a:ln>
                <a:noFill/>
              </a:ln>
              <a:effectLst/>
            </c:spPr>
            <c:txPr>
              <a:bodyPr wrap="square" lIns="38100" tIns="19050" rIns="38100" bIns="19050" anchor="ctr">
                <a:spAutoFit/>
              </a:bodyPr>
              <a:lstStyle/>
              <a:p>
                <a:pPr>
                  <a:defRPr b="1"/>
                </a:pPr>
                <a:endParaRPr lang="en-US"/>
              </a:p>
            </c:txPr>
            <c:showLegendKey val="0"/>
            <c:showVal val="1"/>
            <c:showCatName val="1"/>
            <c:showSerName val="0"/>
            <c:showPercent val="1"/>
            <c:showBubbleSize val="0"/>
            <c:showLeaderLines val="1"/>
            <c:extLst>
              <c:ext xmlns:c15="http://schemas.microsoft.com/office/drawing/2012/chart" uri="{CE6537A1-D6FC-4f65-9D91-7224C49458BB}"/>
            </c:extLst>
          </c:dLbls>
          <c:cat>
            <c:strRef>
              <c:f>Sheet1!$A$3:$A$10</c:f>
              <c:strCache>
                <c:ptCount val="8"/>
                <c:pt idx="0">
                  <c:v>Administration</c:v>
                </c:pt>
                <c:pt idx="1">
                  <c:v>Community Development</c:v>
                </c:pt>
                <c:pt idx="2">
                  <c:v>Department of Public Works</c:v>
                </c:pt>
                <c:pt idx="3">
                  <c:v>Emergency Services</c:v>
                </c:pt>
                <c:pt idx="4">
                  <c:v>Recreation</c:v>
                </c:pt>
                <c:pt idx="5">
                  <c:v>Library</c:v>
                </c:pt>
                <c:pt idx="6">
                  <c:v>Debt Services</c:v>
                </c:pt>
                <c:pt idx="7">
                  <c:v>Welfare &amp; Health Agencies</c:v>
                </c:pt>
              </c:strCache>
            </c:strRef>
          </c:cat>
          <c:val>
            <c:numRef>
              <c:f>Sheet1!$B$3:$B$10</c:f>
              <c:numCache>
                <c:formatCode>_(* #,##0.00_);_(* \(#,##0.00\);_(* "-"??_);_(@_)</c:formatCode>
                <c:ptCount val="8"/>
                <c:pt idx="0">
                  <c:v>1450099.3310769752</c:v>
                </c:pt>
                <c:pt idx="1">
                  <c:v>319242.02367180499</c:v>
                </c:pt>
                <c:pt idx="2">
                  <c:v>4246904.7944523804</c:v>
                </c:pt>
                <c:pt idx="3">
                  <c:v>3885851.3325925018</c:v>
                </c:pt>
                <c:pt idx="4">
                  <c:v>333273.322055055</c:v>
                </c:pt>
                <c:pt idx="5">
                  <c:v>865309.01758750004</c:v>
                </c:pt>
                <c:pt idx="6">
                  <c:v>1256932.50752</c:v>
                </c:pt>
                <c:pt idx="7">
                  <c:v>70202</c:v>
                </c:pt>
              </c:numCache>
            </c:numRef>
          </c:val>
          <c:extLst>
            <c:ext xmlns:c16="http://schemas.microsoft.com/office/drawing/2014/chart" uri="{C3380CC4-5D6E-409C-BE32-E72D297353CC}">
              <c16:uniqueId val="{00000008-D28F-4305-B085-E2EE4DC20271}"/>
            </c:ext>
          </c:extLst>
        </c:ser>
        <c:dLbls>
          <c:showLegendKey val="0"/>
          <c:showVal val="0"/>
          <c:showCatName val="1"/>
          <c:showSerName val="0"/>
          <c:showPercent val="1"/>
          <c:showBubbleSize val="0"/>
          <c:showLeaderLines val="1"/>
        </c:dLbls>
      </c:pie3DChart>
    </c:plotArea>
    <c:plotVisOnly val="1"/>
    <c:dispBlanksAs val="gap"/>
    <c:showDLblsOverMax val="0"/>
  </c:chart>
  <c:userShapes r:id="rId2"/>
</c:chartSpace>
</file>

<file path=ppt/drawings/drawing1.xml><?xml version="1.0" encoding="utf-8"?>
<c:userShapes xmlns:c="http://schemas.openxmlformats.org/drawingml/2006/chart">
  <cdr:relSizeAnchor xmlns:cdr="http://schemas.openxmlformats.org/drawingml/2006/chartDrawing">
    <cdr:from>
      <cdr:x>0.82857</cdr:x>
      <cdr:y>0.53027</cdr:y>
    </cdr:from>
    <cdr:to>
      <cdr:x>1</cdr:x>
      <cdr:y>0.78079</cdr:y>
    </cdr:to>
    <cdr:sp macro="" textlink="">
      <cdr:nvSpPr>
        <cdr:cNvPr id="2" name="TextBox 1"/>
        <cdr:cNvSpPr txBox="1"/>
      </cdr:nvSpPr>
      <cdr:spPr>
        <a:xfrm xmlns:a="http://schemas.openxmlformats.org/drawingml/2006/main">
          <a:off x="4419600" y="19354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8"/>
            <a:ext cx="4001385" cy="347264"/>
          </a:xfrm>
          <a:prstGeom prst="rect">
            <a:avLst/>
          </a:prstGeom>
        </p:spPr>
        <p:txBody>
          <a:bodyPr vert="horz" lIns="90481" tIns="45243" rIns="90481" bIns="45243" rtlCol="0"/>
          <a:lstStyle>
            <a:lvl1pPr algn="l">
              <a:defRPr sz="1100"/>
            </a:lvl1pPr>
          </a:lstStyle>
          <a:p>
            <a:endParaRPr lang="en-US" dirty="0"/>
          </a:p>
        </p:txBody>
      </p:sp>
      <p:sp>
        <p:nvSpPr>
          <p:cNvPr id="3" name="Date Placeholder 2"/>
          <p:cNvSpPr>
            <a:spLocks noGrp="1"/>
          </p:cNvSpPr>
          <p:nvPr>
            <p:ph type="dt" sz="quarter" idx="1"/>
          </p:nvPr>
        </p:nvSpPr>
        <p:spPr>
          <a:xfrm>
            <a:off x="5232602" y="8"/>
            <a:ext cx="4001385" cy="347264"/>
          </a:xfrm>
          <a:prstGeom prst="rect">
            <a:avLst/>
          </a:prstGeom>
        </p:spPr>
        <p:txBody>
          <a:bodyPr vert="horz" lIns="90481" tIns="45243" rIns="90481" bIns="45243" rtlCol="0"/>
          <a:lstStyle>
            <a:lvl1pPr algn="r">
              <a:defRPr sz="1100"/>
            </a:lvl1pPr>
          </a:lstStyle>
          <a:p>
            <a:fld id="{5EB4B8A0-D980-4BAF-8C04-70B51267F60B}" type="datetimeFigureOut">
              <a:rPr lang="en-US" smtClean="0"/>
              <a:t>1/14/2020</a:t>
            </a:fld>
            <a:endParaRPr lang="en-US" dirty="0"/>
          </a:p>
        </p:txBody>
      </p:sp>
      <p:sp>
        <p:nvSpPr>
          <p:cNvPr id="4" name="Footer Placeholder 3"/>
          <p:cNvSpPr>
            <a:spLocks noGrp="1"/>
          </p:cNvSpPr>
          <p:nvPr>
            <p:ph type="ftr" sz="quarter" idx="2"/>
          </p:nvPr>
        </p:nvSpPr>
        <p:spPr>
          <a:xfrm>
            <a:off x="1" y="6601631"/>
            <a:ext cx="4001385" cy="347264"/>
          </a:xfrm>
          <a:prstGeom prst="rect">
            <a:avLst/>
          </a:prstGeom>
        </p:spPr>
        <p:txBody>
          <a:bodyPr vert="horz" lIns="90481" tIns="45243" rIns="90481" bIns="45243" rtlCol="0" anchor="b"/>
          <a:lstStyle>
            <a:lvl1pPr algn="l">
              <a:defRPr sz="1100"/>
            </a:lvl1pPr>
          </a:lstStyle>
          <a:p>
            <a:endParaRPr lang="en-US" dirty="0"/>
          </a:p>
        </p:txBody>
      </p:sp>
      <p:sp>
        <p:nvSpPr>
          <p:cNvPr id="5" name="Slide Number Placeholder 4"/>
          <p:cNvSpPr>
            <a:spLocks noGrp="1"/>
          </p:cNvSpPr>
          <p:nvPr>
            <p:ph type="sldNum" sz="quarter" idx="3"/>
          </p:nvPr>
        </p:nvSpPr>
        <p:spPr>
          <a:xfrm>
            <a:off x="5232602" y="6601631"/>
            <a:ext cx="4001385" cy="347264"/>
          </a:xfrm>
          <a:prstGeom prst="rect">
            <a:avLst/>
          </a:prstGeom>
        </p:spPr>
        <p:txBody>
          <a:bodyPr vert="horz" lIns="90481" tIns="45243" rIns="90481" bIns="45243" rtlCol="0" anchor="b"/>
          <a:lstStyle>
            <a:lvl1pPr algn="r">
              <a:defRPr sz="1100"/>
            </a:lvl1pPr>
          </a:lstStyle>
          <a:p>
            <a:fld id="{A7A5A44E-2A1C-49DB-83DE-55B7AE19FD5D}" type="slidenum">
              <a:rPr lang="en-US" smtClean="0"/>
              <a:t>‹#›</a:t>
            </a:fld>
            <a:endParaRPr lang="en-US" dirty="0"/>
          </a:p>
        </p:txBody>
      </p:sp>
    </p:spTree>
    <p:extLst>
      <p:ext uri="{BB962C8B-B14F-4D97-AF65-F5344CB8AC3E}">
        <p14:creationId xmlns:p14="http://schemas.microsoft.com/office/powerpoint/2010/main" val="77162276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4002303" cy="347504"/>
          </a:xfrm>
          <a:prstGeom prst="rect">
            <a:avLst/>
          </a:prstGeom>
        </p:spPr>
        <p:txBody>
          <a:bodyPr vert="horz" lIns="91959" tIns="45979" rIns="91959" bIns="45979" rtlCol="0"/>
          <a:lstStyle>
            <a:lvl1pPr algn="l">
              <a:defRPr sz="1100"/>
            </a:lvl1pPr>
          </a:lstStyle>
          <a:p>
            <a:endParaRPr lang="en-US" dirty="0"/>
          </a:p>
        </p:txBody>
      </p:sp>
      <p:sp>
        <p:nvSpPr>
          <p:cNvPr id="3" name="Date Placeholder 2"/>
          <p:cNvSpPr>
            <a:spLocks noGrp="1"/>
          </p:cNvSpPr>
          <p:nvPr>
            <p:ph type="dt" idx="1"/>
          </p:nvPr>
        </p:nvSpPr>
        <p:spPr>
          <a:xfrm>
            <a:off x="5231656" y="0"/>
            <a:ext cx="4002303" cy="347504"/>
          </a:xfrm>
          <a:prstGeom prst="rect">
            <a:avLst/>
          </a:prstGeom>
        </p:spPr>
        <p:txBody>
          <a:bodyPr vert="horz" lIns="91959" tIns="45979" rIns="91959" bIns="45979" rtlCol="0"/>
          <a:lstStyle>
            <a:lvl1pPr algn="r">
              <a:defRPr sz="1100"/>
            </a:lvl1pPr>
          </a:lstStyle>
          <a:p>
            <a:fld id="{87B1337E-EF9B-48E7-9ADF-EF255085492B}" type="datetimeFigureOut">
              <a:rPr lang="en-US" smtClean="0"/>
              <a:t>1/14/2020</a:t>
            </a:fld>
            <a:endParaRPr lang="en-US" dirty="0"/>
          </a:p>
        </p:txBody>
      </p:sp>
      <p:sp>
        <p:nvSpPr>
          <p:cNvPr id="4" name="Slide Image Placeholder 3"/>
          <p:cNvSpPr>
            <a:spLocks noGrp="1" noRot="1" noChangeAspect="1"/>
          </p:cNvSpPr>
          <p:nvPr>
            <p:ph type="sldImg" idx="2"/>
          </p:nvPr>
        </p:nvSpPr>
        <p:spPr>
          <a:xfrm>
            <a:off x="2879725" y="520700"/>
            <a:ext cx="3476625" cy="2606675"/>
          </a:xfrm>
          <a:prstGeom prst="rect">
            <a:avLst/>
          </a:prstGeom>
          <a:noFill/>
          <a:ln w="12700">
            <a:solidFill>
              <a:prstClr val="black"/>
            </a:solidFill>
          </a:ln>
        </p:spPr>
        <p:txBody>
          <a:bodyPr vert="horz" lIns="91959" tIns="45979" rIns="91959" bIns="45979" rtlCol="0" anchor="ctr"/>
          <a:lstStyle/>
          <a:p>
            <a:endParaRPr lang="en-US" dirty="0"/>
          </a:p>
        </p:txBody>
      </p:sp>
      <p:sp>
        <p:nvSpPr>
          <p:cNvPr id="5" name="Notes Placeholder 4"/>
          <p:cNvSpPr>
            <a:spLocks noGrp="1"/>
          </p:cNvSpPr>
          <p:nvPr>
            <p:ph type="body" sz="quarter" idx="3"/>
          </p:nvPr>
        </p:nvSpPr>
        <p:spPr>
          <a:xfrm>
            <a:off x="923613" y="3301289"/>
            <a:ext cx="7388860" cy="3127534"/>
          </a:xfrm>
          <a:prstGeom prst="rect">
            <a:avLst/>
          </a:prstGeom>
        </p:spPr>
        <p:txBody>
          <a:bodyPr vert="horz" lIns="91959" tIns="45979" rIns="91959" bIns="459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231656" y="6601365"/>
            <a:ext cx="4002303" cy="347504"/>
          </a:xfrm>
          <a:prstGeom prst="rect">
            <a:avLst/>
          </a:prstGeom>
        </p:spPr>
        <p:txBody>
          <a:bodyPr vert="horz" lIns="91959" tIns="45979" rIns="91959" bIns="45979" rtlCol="0" anchor="b"/>
          <a:lstStyle>
            <a:lvl1pPr algn="r">
              <a:defRPr sz="1100"/>
            </a:lvl1pPr>
          </a:lstStyle>
          <a:p>
            <a:fld id="{8A37C6AD-FE67-46DC-A203-50586DD107D2}" type="slidenum">
              <a:rPr lang="en-US" smtClean="0"/>
              <a:t>‹#›</a:t>
            </a:fld>
            <a:endParaRPr lang="en-US" dirty="0"/>
          </a:p>
        </p:txBody>
      </p:sp>
    </p:spTree>
    <p:extLst>
      <p:ext uri="{BB962C8B-B14F-4D97-AF65-F5344CB8AC3E}">
        <p14:creationId xmlns:p14="http://schemas.microsoft.com/office/powerpoint/2010/main" val="254300747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440" y="3378771"/>
            <a:ext cx="8686800" cy="3220472"/>
          </a:xfrm>
        </p:spPr>
        <p:txBody>
          <a:bodyPr/>
          <a:lstStyle/>
          <a:p>
            <a:r>
              <a:rPr lang="en-US" sz="1400" dirty="0">
                <a:latin typeface="Palatino Linotype" panose="02040502050505030304" pitchFamily="18" charset="0"/>
              </a:rPr>
              <a:t>Peter Lyon, Chair of the Board of Selectmen will introduce the Public Hearing.</a:t>
            </a:r>
          </a:p>
          <a:p>
            <a:endParaRPr lang="en-US" sz="1400" dirty="0">
              <a:latin typeface="Palatino Linotype" panose="02040502050505030304" pitchFamily="18" charset="0"/>
            </a:endParaRPr>
          </a:p>
        </p:txBody>
      </p:sp>
    </p:spTree>
    <p:extLst>
      <p:ext uri="{BB962C8B-B14F-4D97-AF65-F5344CB8AC3E}">
        <p14:creationId xmlns:p14="http://schemas.microsoft.com/office/powerpoint/2010/main" val="351616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62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036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591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2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25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24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9573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980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27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xfrm>
            <a:off x="923613" y="3301289"/>
            <a:ext cx="7388860" cy="34976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dirty="0">
                <a:latin typeface="Times New Roman" panose="02020603050405020304" pitchFamily="18" charset="0"/>
                <a:cs typeface="Times New Roman" panose="02020603050405020304" pitchFamily="18" charset="0"/>
              </a:rPr>
              <a:t>Board of Selectmen Chairperson, Peter Lyon       </a:t>
            </a:r>
          </a:p>
          <a:p>
            <a:pPr>
              <a:lnSpc>
                <a:spcPct val="150000"/>
              </a:lnSpc>
            </a:pP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Turn meeting over to Peter Lyon.</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PETER</a:t>
            </a:r>
            <a:br>
              <a:rPr lang="en-US" altLang="en-US"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cs typeface="Times New Roman" panose="02020603050405020304" pitchFamily="18" charset="0"/>
            </a:endParaRPr>
          </a:p>
          <a:p>
            <a:r>
              <a:rPr lang="en-US" altLang="en-US" sz="1400" dirty="0">
                <a:latin typeface="Times New Roman" panose="02020603050405020304" pitchFamily="18" charset="0"/>
                <a:cs typeface="Times New Roman" panose="02020603050405020304" pitchFamily="18" charset="0"/>
              </a:rPr>
              <a:t>Before we begin, it is my pleasure to introduce the folks beside me, Selectmen and other elected officials.</a:t>
            </a:r>
          </a:p>
          <a:p>
            <a:endParaRPr lang="en-US" altLang="en-US" sz="1400" dirty="0">
              <a:latin typeface="Times New Roman" panose="02020603050405020304" pitchFamily="18" charset="0"/>
              <a:cs typeface="Times New Roman" panose="02020603050405020304" pitchFamily="18" charset="0"/>
            </a:endParaRPr>
          </a:p>
          <a:p>
            <a:r>
              <a:rPr lang="en-US" altLang="en-US" sz="1400" dirty="0">
                <a:latin typeface="Times New Roman" panose="02020603050405020304" pitchFamily="18" charset="0"/>
                <a:cs typeface="Times New Roman" panose="02020603050405020304" pitchFamily="18" charset="0"/>
              </a:rPr>
              <a:t>Read the slide.</a:t>
            </a:r>
          </a:p>
          <a:p>
            <a:endParaRPr lang="en-US" altLang="en-US" dirty="0">
              <a:latin typeface="Palatino Linotype" panose="02040502050505030304" pitchFamily="18" charset="0"/>
            </a:endParaRPr>
          </a:p>
        </p:txBody>
      </p:sp>
    </p:spTree>
    <p:extLst>
      <p:ext uri="{BB962C8B-B14F-4D97-AF65-F5344CB8AC3E}">
        <p14:creationId xmlns:p14="http://schemas.microsoft.com/office/powerpoint/2010/main" val="3156394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r>
              <a:rPr lang="en-US" b="0" dirty="0">
                <a:latin typeface="Times New Roman" panose="02020603050405020304" pitchFamily="18" charset="0"/>
                <a:cs typeface="Times New Roman" panose="02020603050405020304" pitchFamily="18" charset="0"/>
              </a:rPr>
              <a:t>PETER</a:t>
            </a:r>
            <a:endParaRPr lang="en-US" sz="800" dirty="0">
              <a:latin typeface="Times New Roman" panose="02020603050405020304" pitchFamily="18" charset="0"/>
              <a:cs typeface="Times New Roman" panose="02020603050405020304" pitchFamily="18" charset="0"/>
            </a:endParaRPr>
          </a:p>
          <a:p>
            <a:pPr algn="ctr"/>
            <a:endParaRPr lang="en-US" sz="1300" dirty="0">
              <a:latin typeface="Times New Roman" panose="02020603050405020304" pitchFamily="18" charset="0"/>
              <a:cs typeface="Times New Roman" panose="02020603050405020304" pitchFamily="18" charset="0"/>
            </a:endParaRPr>
          </a:p>
          <a:p>
            <a:pPr marL="283499" indent="-283499">
              <a:buFont typeface="Arial" panose="020B0604020202020204" pitchFamily="34" charset="0"/>
              <a:buChar char="•"/>
            </a:pPr>
            <a:r>
              <a:rPr lang="en-US" sz="1300" b="1" dirty="0">
                <a:latin typeface="Times New Roman" panose="02020603050405020304" pitchFamily="18" charset="0"/>
                <a:cs typeface="Times New Roman" panose="02020603050405020304" pitchFamily="18" charset="0"/>
              </a:rPr>
              <a:t>This slide lists the 31 communities in Hillsborough County and is sorted by municipal tax rate showing the town with the highest municipal tax rate at the top.</a:t>
            </a:r>
          </a:p>
          <a:p>
            <a:endParaRPr lang="en-US" sz="1300" b="1" dirty="0">
              <a:latin typeface="Times New Roman" panose="02020603050405020304" pitchFamily="18" charset="0"/>
              <a:cs typeface="Times New Roman" panose="02020603050405020304" pitchFamily="18" charset="0"/>
            </a:endParaRPr>
          </a:p>
          <a:p>
            <a:pPr marL="282958" indent="-282958">
              <a:buFont typeface="Arial" panose="020B0604020202020204" pitchFamily="34" charset="0"/>
              <a:buChar char="•"/>
            </a:pPr>
            <a:r>
              <a:rPr lang="en-US" sz="1300" b="1" dirty="0">
                <a:latin typeface="Times New Roman" panose="02020603050405020304" pitchFamily="18" charset="0"/>
                <a:cs typeface="Times New Roman" panose="02020603050405020304" pitchFamily="18" charset="0"/>
              </a:rPr>
              <a:t>The current Amherst municipal tax rate of $5.60  per thousand is well below the county wide average tax rate which is $7.13.</a:t>
            </a:r>
          </a:p>
          <a:p>
            <a:pPr marL="282958" indent="-282958">
              <a:buFont typeface="Arial" panose="020B0604020202020204" pitchFamily="34" charset="0"/>
              <a:buChar char="•"/>
            </a:pPr>
            <a:endParaRPr lang="en-US" sz="1300" b="1" dirty="0">
              <a:latin typeface="Times New Roman" panose="02020603050405020304" pitchFamily="18" charset="0"/>
              <a:cs typeface="Times New Roman" panose="02020603050405020304" pitchFamily="18" charset="0"/>
            </a:endParaRPr>
          </a:p>
          <a:p>
            <a:endParaRPr lang="en-US" dirty="0">
              <a:latin typeface="Palatino Linotype" panose="02040502050505030304" pitchFamily="18" charset="0"/>
            </a:endParaRPr>
          </a:p>
        </p:txBody>
      </p:sp>
    </p:spTree>
    <p:extLst>
      <p:ext uri="{BB962C8B-B14F-4D97-AF65-F5344CB8AC3E}">
        <p14:creationId xmlns:p14="http://schemas.microsoft.com/office/powerpoint/2010/main" val="1177820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pPr defTabSz="899734"/>
            <a:r>
              <a:rPr lang="en-US" dirty="0">
                <a:latin typeface="Times New Roman" panose="02020603050405020304" pitchFamily="18" charset="0"/>
                <a:cs typeface="Times New Roman" panose="02020603050405020304" pitchFamily="18" charset="0"/>
              </a:rPr>
              <a:t>PETER			 </a:t>
            </a:r>
          </a:p>
          <a:p>
            <a:pPr marL="168698" indent="-168698" defTabSz="89973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For the current fiscal year the total tax rate is $26.96 per thousand dollars of property valuation. </a:t>
            </a:r>
          </a:p>
          <a:p>
            <a:pPr marL="168698" indent="-168698" defTabSz="899734">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168698" indent="-168698" defTabSz="89973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This is the rate that your December 2019 tax bill was based on</a:t>
            </a:r>
          </a:p>
          <a:p>
            <a:pPr marL="168698" indent="-168698" defTabSz="899734">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168698" indent="-168698" defTabSz="89973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The town portion represents 21% of the overall tax bill, and equates to $5.60  on a $353,000 home which is the average home value in Amherst.</a:t>
            </a:r>
          </a:p>
          <a:p>
            <a:pPr marL="168698" indent="-168698" defTabSz="899734">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168698" indent="-168698" defTabSz="89973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For the same home, $424 went to Hillsborough County and $20.16 went to our schools</a:t>
            </a:r>
            <a:r>
              <a:rPr lang="en-US" dirty="0">
                <a:latin typeface="Times New Roman" panose="02020603050405020304" pitchFamily="18" charset="0"/>
                <a:cs typeface="Times New Roman" panose="02020603050405020304" pitchFamily="18" charset="0"/>
              </a:rPr>
              <a:t>.</a:t>
            </a:r>
          </a:p>
          <a:p>
            <a:endParaRPr lang="en-US" altLang="en-US" u="sng" dirty="0">
              <a:latin typeface="Times New Roman" panose="02020603050405020304" pitchFamily="18" charset="0"/>
              <a:cs typeface="Times New Roman" panose="02020603050405020304" pitchFamily="18" charset="0"/>
            </a:endParaRPr>
          </a:p>
          <a:p>
            <a:pPr defTabSz="905457"/>
            <a:endParaRPr lang="en-US" dirty="0">
              <a:latin typeface="Palatino Linotype" panose="02040502050505030304" pitchFamily="18" charset="0"/>
            </a:endParaRPr>
          </a:p>
        </p:txBody>
      </p:sp>
    </p:spTree>
    <p:extLst>
      <p:ext uri="{BB962C8B-B14F-4D97-AF65-F5344CB8AC3E}">
        <p14:creationId xmlns:p14="http://schemas.microsoft.com/office/powerpoint/2010/main" val="3714422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4988"/>
            <a:ext cx="3563937" cy="2673350"/>
          </a:xfrm>
        </p:spPr>
      </p:sp>
      <p:sp>
        <p:nvSpPr>
          <p:cNvPr id="3" name="Notes Placeholder 2"/>
          <p:cNvSpPr>
            <a:spLocks noGrp="1"/>
          </p:cNvSpPr>
          <p:nvPr>
            <p:ph type="body" idx="1"/>
          </p:nvPr>
        </p:nvSpPr>
        <p:spPr>
          <a:xfrm>
            <a:off x="923608" y="3741985"/>
            <a:ext cx="7388860" cy="3127534"/>
          </a:xfrm>
        </p:spPr>
        <p:txBody>
          <a:bodyPr/>
          <a:lstStyle/>
          <a:p>
            <a:r>
              <a:rPr lang="en-US" sz="1300" b="1" dirty="0">
                <a:latin typeface="Times New Roman" panose="02020603050405020304" pitchFamily="18" charset="0"/>
                <a:cs typeface="Times New Roman" panose="02020603050405020304" pitchFamily="18" charset="0"/>
              </a:rPr>
              <a:t>The Board of Selectmen worked closely with our Department Heads and Ways and Means Committee in preparing this year’s proposed budget.</a:t>
            </a:r>
          </a:p>
          <a:p>
            <a:endParaRPr lang="en-US" sz="1300" b="1" dirty="0">
              <a:latin typeface="Times New Roman" panose="02020603050405020304" pitchFamily="18" charset="0"/>
              <a:cs typeface="Times New Roman" panose="02020603050405020304" pitchFamily="18" charset="0"/>
            </a:endParaRPr>
          </a:p>
          <a:p>
            <a:r>
              <a:rPr lang="en-US" sz="1300" b="1" dirty="0">
                <a:latin typeface="Times New Roman" panose="02020603050405020304" pitchFamily="18" charset="0"/>
                <a:cs typeface="Times New Roman" panose="02020603050405020304" pitchFamily="18" charset="0"/>
              </a:rPr>
              <a:t>The proposed operating budget is $603,526 or 4.3% higher than the current budget.</a:t>
            </a:r>
          </a:p>
          <a:p>
            <a:endParaRPr lang="en-US" b="1" baseline="0" dirty="0">
              <a:latin typeface="Times New Roman" panose="02020603050405020304" pitchFamily="18" charset="0"/>
              <a:cs typeface="Times New Roman" panose="02020603050405020304" pitchFamily="18" charset="0"/>
            </a:endParaRPr>
          </a:p>
          <a:p>
            <a:r>
              <a:rPr lang="en-US" b="1" baseline="0" dirty="0">
                <a:latin typeface="Times New Roman" panose="02020603050405020304" pitchFamily="18" charset="0"/>
                <a:cs typeface="Times New Roman" panose="02020603050405020304" pitchFamily="18" charset="0"/>
              </a:rPr>
              <a:t>In a few slides I will get into more detail of how this proposed budget will impact property taxes</a:t>
            </a:r>
          </a:p>
        </p:txBody>
      </p:sp>
    </p:spTree>
    <p:extLst>
      <p:ext uri="{BB962C8B-B14F-4D97-AF65-F5344CB8AC3E}">
        <p14:creationId xmlns:p14="http://schemas.microsoft.com/office/powerpoint/2010/main" val="995668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25" y="0"/>
            <a:ext cx="4186238" cy="3138488"/>
          </a:xfrm>
        </p:spPr>
      </p:sp>
      <p:sp>
        <p:nvSpPr>
          <p:cNvPr id="3" name="Notes Placeholder 2"/>
          <p:cNvSpPr>
            <a:spLocks noGrp="1"/>
          </p:cNvSpPr>
          <p:nvPr>
            <p:ph type="body" idx="1"/>
          </p:nvPr>
        </p:nvSpPr>
        <p:spPr>
          <a:xfrm>
            <a:off x="795927" y="4457117"/>
            <a:ext cx="7644223" cy="2060362"/>
          </a:xfrm>
        </p:spPr>
        <p:txBody>
          <a:bodyPr/>
          <a:lstStyle/>
          <a:p>
            <a:r>
              <a:rPr lang="en-US" dirty="0"/>
              <a:t> </a:t>
            </a:r>
          </a:p>
          <a:p>
            <a:endParaRPr lang="en-US" dirty="0"/>
          </a:p>
          <a:p>
            <a:endParaRPr lang="en-US" dirty="0"/>
          </a:p>
        </p:txBody>
      </p:sp>
      <p:graphicFrame>
        <p:nvGraphicFramePr>
          <p:cNvPr id="4" name="Content Placeholder 4">
            <a:extLst>
              <a:ext uri="{FF2B5EF4-FFF2-40B4-BE49-F238E27FC236}">
                <a16:creationId xmlns:a16="http://schemas.microsoft.com/office/drawing/2014/main" id="{6D6C1F35-D690-4D40-825E-3F24BEA68FBB}"/>
              </a:ext>
            </a:extLst>
          </p:cNvPr>
          <p:cNvGraphicFramePr>
            <a:graphicFrameLocks/>
          </p:cNvGraphicFramePr>
          <p:nvPr/>
        </p:nvGraphicFramePr>
        <p:xfrm>
          <a:off x="420106" y="4071558"/>
          <a:ext cx="7906017" cy="4444343"/>
        </p:xfrm>
        <a:graphic>
          <a:graphicData uri="http://schemas.openxmlformats.org/drawingml/2006/table">
            <a:tbl>
              <a:tblPr>
                <a:tableStyleId>{5C22544A-7EE6-4342-B048-85BDC9FD1C3A}</a:tableStyleId>
              </a:tblPr>
              <a:tblGrid>
                <a:gridCol w="3710163">
                  <a:extLst>
                    <a:ext uri="{9D8B030D-6E8A-4147-A177-3AD203B41FA5}">
                      <a16:colId xmlns:a16="http://schemas.microsoft.com/office/drawing/2014/main" val="3579558196"/>
                    </a:ext>
                  </a:extLst>
                </a:gridCol>
                <a:gridCol w="1990876">
                  <a:extLst>
                    <a:ext uri="{9D8B030D-6E8A-4147-A177-3AD203B41FA5}">
                      <a16:colId xmlns:a16="http://schemas.microsoft.com/office/drawing/2014/main" val="3015644084"/>
                    </a:ext>
                  </a:extLst>
                </a:gridCol>
                <a:gridCol w="2204979">
                  <a:extLst>
                    <a:ext uri="{9D8B030D-6E8A-4147-A177-3AD203B41FA5}">
                      <a16:colId xmlns:a16="http://schemas.microsoft.com/office/drawing/2014/main" val="4205669483"/>
                    </a:ext>
                  </a:extLst>
                </a:gridCol>
              </a:tblGrid>
              <a:tr h="23509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EFFECT </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130955247"/>
                  </a:ext>
                </a:extLst>
              </a:tr>
              <a:tr h="235093">
                <a:tc>
                  <a:txBody>
                    <a:bodyPr/>
                    <a:lstStyle/>
                    <a:p>
                      <a:pPr algn="l" fontAlgn="b"/>
                      <a:r>
                        <a:rPr lang="en-US" sz="1200" u="none" strike="noStrike" dirty="0">
                          <a:effectLst/>
                        </a:rPr>
                        <a:t>CHANGES</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OVER FY20</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a:effectLst/>
                        </a:rPr>
                        <a:t>NOTES</a:t>
                      </a:r>
                      <a:endParaRPr lang="en-US" sz="1200" b="1"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455508459"/>
                  </a:ext>
                </a:extLst>
              </a:tr>
              <a:tr h="250480">
                <a:tc>
                  <a:txBody>
                    <a:bodyPr/>
                    <a:lstStyle/>
                    <a:p>
                      <a:pPr algn="l" fontAlgn="b"/>
                      <a:r>
                        <a:rPr lang="en-US" sz="1200" u="none" strike="noStrike" dirty="0">
                          <a:effectLst/>
                        </a:rPr>
                        <a:t>Total operating budget FY21 over FY20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603,526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3182106563"/>
                  </a:ext>
                </a:extLst>
              </a:tr>
              <a:tr h="458548">
                <a:tc>
                  <a:txBody>
                    <a:bodyPr/>
                    <a:lstStyle/>
                    <a:p>
                      <a:pPr algn="l" fontAlgn="b"/>
                      <a:r>
                        <a:rPr lang="en-US" sz="1200" u="none" strike="noStrike" dirty="0">
                          <a:effectLst/>
                        </a:rPr>
                        <a:t>2% COLA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101,681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ctr"/>
                      <a:r>
                        <a:rPr lang="en-US" sz="1200" u="none" strike="noStrike" dirty="0">
                          <a:effectLst/>
                        </a:rPr>
                        <a:t>Several long time employees left-replaced by lower grades</a:t>
                      </a:r>
                      <a:endParaRPr lang="en-US" sz="1200" b="0" i="0" u="none" strike="noStrike" dirty="0">
                        <a:solidFill>
                          <a:srgbClr val="000000"/>
                        </a:solidFill>
                        <a:effectLst/>
                        <a:latin typeface="Calibri" panose="020F0502020204030204" pitchFamily="34" charset="0"/>
                      </a:endParaRPr>
                    </a:p>
                  </a:txBody>
                  <a:tcPr marL="9463" marR="9463" marT="9442" marB="0" anchor="ctr"/>
                </a:tc>
                <a:extLst>
                  <a:ext uri="{0D108BD9-81ED-4DB2-BD59-A6C34878D82A}">
                    <a16:rowId xmlns:a16="http://schemas.microsoft.com/office/drawing/2014/main" val="2079910911"/>
                  </a:ext>
                </a:extLst>
              </a:tr>
              <a:tr h="235093">
                <a:tc>
                  <a:txBody>
                    <a:bodyPr/>
                    <a:lstStyle/>
                    <a:p>
                      <a:pPr algn="l" fontAlgn="b"/>
                      <a:r>
                        <a:rPr lang="en-US" sz="1200" u="none" strike="noStrike" dirty="0">
                          <a:effectLst/>
                        </a:rPr>
                        <a:t>Health Insurance Rate Increase of 9.9%</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68,016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ctr"/>
                      <a:r>
                        <a:rPr lang="en-US" sz="1200" u="none" strike="noStrike" dirty="0">
                          <a:effectLst/>
                        </a:rPr>
                        <a:t>Rate increase per plan at 9.9%</a:t>
                      </a:r>
                      <a:endParaRPr lang="en-US" sz="1200" b="0" i="0" u="none" strike="noStrike" dirty="0">
                        <a:solidFill>
                          <a:srgbClr val="000000"/>
                        </a:solidFill>
                        <a:effectLst/>
                        <a:latin typeface="Calibri" panose="020F0502020204030204" pitchFamily="34" charset="0"/>
                      </a:endParaRPr>
                    </a:p>
                  </a:txBody>
                  <a:tcPr marL="9463" marR="9463" marT="9442" marB="0" anchor="ctr"/>
                </a:tc>
                <a:extLst>
                  <a:ext uri="{0D108BD9-81ED-4DB2-BD59-A6C34878D82A}">
                    <a16:rowId xmlns:a16="http://schemas.microsoft.com/office/drawing/2014/main" val="3982731513"/>
                  </a:ext>
                </a:extLst>
              </a:tr>
              <a:tr h="458548">
                <a:tc>
                  <a:txBody>
                    <a:bodyPr/>
                    <a:lstStyle/>
                    <a:p>
                      <a:pPr algn="l" fontAlgn="b"/>
                      <a:r>
                        <a:rPr lang="en-US" sz="1200" u="none" strike="noStrike" dirty="0">
                          <a:effectLst/>
                        </a:rPr>
                        <a:t>IT Contract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64,296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The IT contract went out to bid in summer 2019</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3940373237"/>
                  </a:ext>
                </a:extLst>
              </a:tr>
              <a:tr h="235093">
                <a:tc>
                  <a:txBody>
                    <a:bodyPr/>
                    <a:lstStyle/>
                    <a:p>
                      <a:pPr algn="l" fontAlgn="b"/>
                      <a:r>
                        <a:rPr lang="en-US" sz="1200" u="none" strike="noStrike">
                          <a:effectLst/>
                        </a:rPr>
                        <a:t>Souhegan Regional Landfill District Assessment increase </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48,089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649636514"/>
                  </a:ext>
                </a:extLst>
              </a:tr>
              <a:tr h="235093">
                <a:tc>
                  <a:txBody>
                    <a:bodyPr/>
                    <a:lstStyle/>
                    <a:p>
                      <a:pPr algn="l" fontAlgn="b"/>
                      <a:r>
                        <a:rPr lang="en-US" sz="1200" u="none" strike="noStrike" dirty="0">
                          <a:effectLst/>
                        </a:rPr>
                        <a:t>Pennichuck Water Main Assessment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68,088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246041189"/>
                  </a:ext>
                </a:extLst>
              </a:tr>
              <a:tr h="458548">
                <a:tc>
                  <a:txBody>
                    <a:bodyPr/>
                    <a:lstStyle/>
                    <a:p>
                      <a:pPr algn="l" fontAlgn="b"/>
                      <a:r>
                        <a:rPr lang="en-US" sz="1200" u="none" strike="noStrike" dirty="0">
                          <a:effectLst/>
                        </a:rPr>
                        <a:t>Septic costs included in the budget</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60,356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In accordance with Municipal Budget Law RSA 32</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654404798"/>
                  </a:ext>
                </a:extLst>
              </a:tr>
              <a:tr h="235093">
                <a:tc>
                  <a:txBody>
                    <a:bodyPr/>
                    <a:lstStyle/>
                    <a:p>
                      <a:pPr algn="l" fontAlgn="b"/>
                      <a:r>
                        <a:rPr lang="en-US" sz="1200" u="none" strike="noStrike" dirty="0">
                          <a:effectLst/>
                        </a:rPr>
                        <a:t>Eversource rate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16,923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718270576"/>
                  </a:ext>
                </a:extLst>
              </a:tr>
              <a:tr h="235093">
                <a:tc>
                  <a:txBody>
                    <a:bodyPr/>
                    <a:lstStyle/>
                    <a:p>
                      <a:pPr algn="l" fontAlgn="b"/>
                      <a:r>
                        <a:rPr lang="en-US" sz="1200" u="none" strike="noStrike" dirty="0">
                          <a:effectLst/>
                        </a:rPr>
                        <a:t>Change in Step/Grade for Town Planner</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6,157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565564446"/>
                  </a:ext>
                </a:extLst>
              </a:tr>
              <a:tr h="235093">
                <a:tc>
                  <a:txBody>
                    <a:bodyPr/>
                    <a:lstStyle/>
                    <a:p>
                      <a:pPr algn="l" fontAlgn="b"/>
                      <a:r>
                        <a:rPr lang="en-US" sz="1200" u="none" strike="noStrike" dirty="0">
                          <a:effectLst/>
                        </a:rPr>
                        <a:t>Change in Step/Grade for Deputy Town Clerk</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3,300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171476125"/>
                  </a:ext>
                </a:extLst>
              </a:tr>
              <a:tr h="235093">
                <a:tc>
                  <a:txBody>
                    <a:bodyPr/>
                    <a:lstStyle/>
                    <a:p>
                      <a:pPr algn="l" fontAlgn="b"/>
                      <a:r>
                        <a:rPr lang="en-US" sz="1200" u="none" strike="noStrike" dirty="0">
                          <a:effectLst/>
                        </a:rPr>
                        <a:t>Master Plan Update funds added</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39,800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006096173"/>
                  </a:ext>
                </a:extLst>
              </a:tr>
              <a:tr h="235093">
                <a:tc>
                  <a:txBody>
                    <a:bodyPr/>
                    <a:lstStyle/>
                    <a:p>
                      <a:pPr algn="l" fontAlgn="b"/>
                      <a:r>
                        <a:rPr lang="en-US" sz="1200" u="none" strike="noStrike" dirty="0">
                          <a:effectLst/>
                        </a:rPr>
                        <a:t>Road Rebuild Increase per BOS agreement</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100,000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836903591"/>
                  </a:ext>
                </a:extLst>
              </a:tr>
              <a:tr h="232196">
                <a:tc>
                  <a:txBody>
                    <a:bodyPr/>
                    <a:lstStyle/>
                    <a:p>
                      <a:pPr algn="l" fontAlgn="b"/>
                      <a:r>
                        <a:rPr lang="en-US" sz="1200" u="none" strike="noStrike">
                          <a:effectLst/>
                        </a:rPr>
                        <a:t>Principal Bonds &amp; Notes</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(7,375)</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Reduction in long term debt</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903882661"/>
                  </a:ext>
                </a:extLst>
              </a:tr>
              <a:tr h="235093">
                <a:tc>
                  <a:txBody>
                    <a:bodyPr/>
                    <a:lstStyle/>
                    <a:p>
                      <a:pPr algn="l" fontAlgn="b"/>
                      <a:r>
                        <a:rPr lang="en-US" sz="1200" u="none" strike="noStrike">
                          <a:effectLst/>
                        </a:rPr>
                        <a:t>Interest Bonds &amp; Notes</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(32,606)</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Reduction in long term debt</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470867611"/>
                  </a:ext>
                </a:extLst>
              </a:tr>
            </a:tbl>
          </a:graphicData>
        </a:graphic>
      </p:graphicFrame>
    </p:spTree>
    <p:extLst>
      <p:ext uri="{BB962C8B-B14F-4D97-AF65-F5344CB8AC3E}">
        <p14:creationId xmlns:p14="http://schemas.microsoft.com/office/powerpoint/2010/main" val="360690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PETER		</a:t>
            </a:r>
          </a:p>
          <a:p>
            <a:endParaRPr lang="en-US" sz="1400"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This chart shows the proposed Town of Amherst budget distribution</a:t>
            </a:r>
          </a:p>
          <a:p>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The DPW along with Public Safety which includes Police and Fire Rescue comprises just around 65% of the requested budget</a:t>
            </a:r>
          </a:p>
          <a:p>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Administration which includes the Town Administrator, Town Clerk, Tax and Assessing and Finance is at 12%</a:t>
            </a:r>
          </a:p>
          <a:p>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The Library portion is 7% of the budget</a:t>
            </a:r>
          </a:p>
          <a:p>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The last slice of this chart I will point to is Debt Service</a:t>
            </a:r>
          </a:p>
          <a:p>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Debt Service is a little over $1.3 million or 9% of the proposed budget</a:t>
            </a:r>
          </a:p>
          <a:p>
            <a:pPr marL="170963" indent="-170963">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0963" indent="-170963">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All of the Debt Service is to support loans to rebuild roads and bridges </a:t>
            </a:r>
          </a:p>
        </p:txBody>
      </p:sp>
    </p:spTree>
    <p:extLst>
      <p:ext uri="{BB962C8B-B14F-4D97-AF65-F5344CB8AC3E}">
        <p14:creationId xmlns:p14="http://schemas.microsoft.com/office/powerpoint/2010/main" val="423469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25" y="0"/>
            <a:ext cx="4186238" cy="3138488"/>
          </a:xfrm>
        </p:spPr>
      </p:sp>
      <p:sp>
        <p:nvSpPr>
          <p:cNvPr id="3" name="Notes Placeholder 2"/>
          <p:cNvSpPr>
            <a:spLocks noGrp="1"/>
          </p:cNvSpPr>
          <p:nvPr>
            <p:ph type="body" idx="1"/>
          </p:nvPr>
        </p:nvSpPr>
        <p:spPr>
          <a:xfrm>
            <a:off x="795927" y="4457117"/>
            <a:ext cx="7644223" cy="2060362"/>
          </a:xfrm>
        </p:spPr>
        <p:txBody>
          <a:bodyPr/>
          <a:lstStyle/>
          <a:p>
            <a:r>
              <a:rPr lang="en-US" dirty="0"/>
              <a:t> </a:t>
            </a:r>
          </a:p>
          <a:p>
            <a:endParaRPr lang="en-US" dirty="0"/>
          </a:p>
          <a:p>
            <a:endParaRPr lang="en-US" dirty="0"/>
          </a:p>
        </p:txBody>
      </p:sp>
      <p:graphicFrame>
        <p:nvGraphicFramePr>
          <p:cNvPr id="4" name="Content Placeholder 4">
            <a:extLst>
              <a:ext uri="{FF2B5EF4-FFF2-40B4-BE49-F238E27FC236}">
                <a16:creationId xmlns:a16="http://schemas.microsoft.com/office/drawing/2014/main" id="{6D6C1F35-D690-4D40-825E-3F24BEA68FBB}"/>
              </a:ext>
            </a:extLst>
          </p:cNvPr>
          <p:cNvGraphicFramePr>
            <a:graphicFrameLocks/>
          </p:cNvGraphicFramePr>
          <p:nvPr>
            <p:extLst>
              <p:ext uri="{D42A27DB-BD31-4B8C-83A1-F6EECF244321}">
                <p14:modId xmlns:p14="http://schemas.microsoft.com/office/powerpoint/2010/main" val="2072010055"/>
              </p:ext>
            </p:extLst>
          </p:nvPr>
        </p:nvGraphicFramePr>
        <p:xfrm>
          <a:off x="420106" y="4071558"/>
          <a:ext cx="7906017" cy="4444343"/>
        </p:xfrm>
        <a:graphic>
          <a:graphicData uri="http://schemas.openxmlformats.org/drawingml/2006/table">
            <a:tbl>
              <a:tblPr>
                <a:tableStyleId>{5C22544A-7EE6-4342-B048-85BDC9FD1C3A}</a:tableStyleId>
              </a:tblPr>
              <a:tblGrid>
                <a:gridCol w="3710163">
                  <a:extLst>
                    <a:ext uri="{9D8B030D-6E8A-4147-A177-3AD203B41FA5}">
                      <a16:colId xmlns:a16="http://schemas.microsoft.com/office/drawing/2014/main" val="3579558196"/>
                    </a:ext>
                  </a:extLst>
                </a:gridCol>
                <a:gridCol w="1990876">
                  <a:extLst>
                    <a:ext uri="{9D8B030D-6E8A-4147-A177-3AD203B41FA5}">
                      <a16:colId xmlns:a16="http://schemas.microsoft.com/office/drawing/2014/main" val="3015644084"/>
                    </a:ext>
                  </a:extLst>
                </a:gridCol>
                <a:gridCol w="2204979">
                  <a:extLst>
                    <a:ext uri="{9D8B030D-6E8A-4147-A177-3AD203B41FA5}">
                      <a16:colId xmlns:a16="http://schemas.microsoft.com/office/drawing/2014/main" val="4205669483"/>
                    </a:ext>
                  </a:extLst>
                </a:gridCol>
              </a:tblGrid>
              <a:tr h="23509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EFFECT </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130955247"/>
                  </a:ext>
                </a:extLst>
              </a:tr>
              <a:tr h="235093">
                <a:tc>
                  <a:txBody>
                    <a:bodyPr/>
                    <a:lstStyle/>
                    <a:p>
                      <a:pPr algn="l" fontAlgn="b"/>
                      <a:r>
                        <a:rPr lang="en-US" sz="1200" u="none" strike="noStrike" dirty="0">
                          <a:effectLst/>
                        </a:rPr>
                        <a:t>CHANGES</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OVER FY20</a:t>
                      </a:r>
                      <a:endParaRPr lang="en-US" sz="1200" b="1"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a:effectLst/>
                        </a:rPr>
                        <a:t>NOTES</a:t>
                      </a:r>
                      <a:endParaRPr lang="en-US" sz="1200" b="1"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455508459"/>
                  </a:ext>
                </a:extLst>
              </a:tr>
              <a:tr h="250480">
                <a:tc>
                  <a:txBody>
                    <a:bodyPr/>
                    <a:lstStyle/>
                    <a:p>
                      <a:pPr algn="l" fontAlgn="b"/>
                      <a:r>
                        <a:rPr lang="en-US" sz="1200" u="none" strike="noStrike" dirty="0">
                          <a:effectLst/>
                        </a:rPr>
                        <a:t>Total operating budget FY21 over FY20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603,526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3182106563"/>
                  </a:ext>
                </a:extLst>
              </a:tr>
              <a:tr h="458548">
                <a:tc>
                  <a:txBody>
                    <a:bodyPr/>
                    <a:lstStyle/>
                    <a:p>
                      <a:pPr algn="l" fontAlgn="b"/>
                      <a:r>
                        <a:rPr lang="en-US" sz="1200" u="none" strike="noStrike" dirty="0">
                          <a:effectLst/>
                        </a:rPr>
                        <a:t>2% COLA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101,681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ctr"/>
                      <a:r>
                        <a:rPr lang="en-US" sz="1200" u="none" strike="noStrike" dirty="0">
                          <a:effectLst/>
                        </a:rPr>
                        <a:t>Several long time employees left-replaced by lower grades</a:t>
                      </a:r>
                      <a:endParaRPr lang="en-US" sz="1200" b="0" i="0" u="none" strike="noStrike" dirty="0">
                        <a:solidFill>
                          <a:srgbClr val="000000"/>
                        </a:solidFill>
                        <a:effectLst/>
                        <a:latin typeface="Calibri" panose="020F0502020204030204" pitchFamily="34" charset="0"/>
                      </a:endParaRPr>
                    </a:p>
                  </a:txBody>
                  <a:tcPr marL="9463" marR="9463" marT="9442" marB="0" anchor="ctr"/>
                </a:tc>
                <a:extLst>
                  <a:ext uri="{0D108BD9-81ED-4DB2-BD59-A6C34878D82A}">
                    <a16:rowId xmlns:a16="http://schemas.microsoft.com/office/drawing/2014/main" val="2079910911"/>
                  </a:ext>
                </a:extLst>
              </a:tr>
              <a:tr h="235093">
                <a:tc>
                  <a:txBody>
                    <a:bodyPr/>
                    <a:lstStyle/>
                    <a:p>
                      <a:pPr algn="l" fontAlgn="b"/>
                      <a:r>
                        <a:rPr lang="en-US" sz="1200" u="none" strike="noStrike" dirty="0">
                          <a:effectLst/>
                        </a:rPr>
                        <a:t>Health Insurance Rate Increase of 9.9%</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68,016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ctr"/>
                      <a:r>
                        <a:rPr lang="en-US" sz="1200" u="none" strike="noStrike" dirty="0">
                          <a:effectLst/>
                        </a:rPr>
                        <a:t>Rate increase per plan at 9.9%</a:t>
                      </a:r>
                      <a:endParaRPr lang="en-US" sz="1200" b="0" i="0" u="none" strike="noStrike" dirty="0">
                        <a:solidFill>
                          <a:srgbClr val="000000"/>
                        </a:solidFill>
                        <a:effectLst/>
                        <a:latin typeface="Calibri" panose="020F0502020204030204" pitchFamily="34" charset="0"/>
                      </a:endParaRPr>
                    </a:p>
                  </a:txBody>
                  <a:tcPr marL="9463" marR="9463" marT="9442" marB="0" anchor="ctr"/>
                </a:tc>
                <a:extLst>
                  <a:ext uri="{0D108BD9-81ED-4DB2-BD59-A6C34878D82A}">
                    <a16:rowId xmlns:a16="http://schemas.microsoft.com/office/drawing/2014/main" val="3982731513"/>
                  </a:ext>
                </a:extLst>
              </a:tr>
              <a:tr h="458548">
                <a:tc>
                  <a:txBody>
                    <a:bodyPr/>
                    <a:lstStyle/>
                    <a:p>
                      <a:pPr algn="l" fontAlgn="b"/>
                      <a:r>
                        <a:rPr lang="en-US" sz="1200" u="none" strike="noStrike" dirty="0">
                          <a:effectLst/>
                        </a:rPr>
                        <a:t>IT Contract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64,296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The IT contract went out to bid in summer 2019</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3940373237"/>
                  </a:ext>
                </a:extLst>
              </a:tr>
              <a:tr h="235093">
                <a:tc>
                  <a:txBody>
                    <a:bodyPr/>
                    <a:lstStyle/>
                    <a:p>
                      <a:pPr algn="l" fontAlgn="b"/>
                      <a:r>
                        <a:rPr lang="en-US" sz="1200" u="none" strike="noStrike">
                          <a:effectLst/>
                        </a:rPr>
                        <a:t>Souhegan Regional Landfill District Assessment increase </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48,089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649636514"/>
                  </a:ext>
                </a:extLst>
              </a:tr>
              <a:tr h="235093">
                <a:tc>
                  <a:txBody>
                    <a:bodyPr/>
                    <a:lstStyle/>
                    <a:p>
                      <a:pPr algn="l" fontAlgn="b"/>
                      <a:r>
                        <a:rPr lang="en-US" sz="1200" u="none" strike="noStrike" dirty="0">
                          <a:effectLst/>
                        </a:rPr>
                        <a:t>Pennichuck Water Main Assessment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68,088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246041189"/>
                  </a:ext>
                </a:extLst>
              </a:tr>
              <a:tr h="458548">
                <a:tc>
                  <a:txBody>
                    <a:bodyPr/>
                    <a:lstStyle/>
                    <a:p>
                      <a:pPr algn="l" fontAlgn="b"/>
                      <a:r>
                        <a:rPr lang="en-US" sz="1200" u="none" strike="noStrike" dirty="0">
                          <a:effectLst/>
                        </a:rPr>
                        <a:t>Septic costs included in the budget</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60,356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In accordance with Municipal Budget Law RSA 32</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654404798"/>
                  </a:ext>
                </a:extLst>
              </a:tr>
              <a:tr h="235093">
                <a:tc>
                  <a:txBody>
                    <a:bodyPr/>
                    <a:lstStyle/>
                    <a:p>
                      <a:pPr algn="l" fontAlgn="b"/>
                      <a:r>
                        <a:rPr lang="en-US" sz="1200" u="none" strike="noStrike" dirty="0">
                          <a:effectLst/>
                        </a:rPr>
                        <a:t>Eversource rate increase</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16,923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718270576"/>
                  </a:ext>
                </a:extLst>
              </a:tr>
              <a:tr h="235093">
                <a:tc>
                  <a:txBody>
                    <a:bodyPr/>
                    <a:lstStyle/>
                    <a:p>
                      <a:pPr algn="l" fontAlgn="b"/>
                      <a:r>
                        <a:rPr lang="en-US" sz="1200" u="none" strike="noStrike" dirty="0">
                          <a:effectLst/>
                        </a:rPr>
                        <a:t>Change in Step/Grade for Town Planner</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6,157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565564446"/>
                  </a:ext>
                </a:extLst>
              </a:tr>
              <a:tr h="235093">
                <a:tc>
                  <a:txBody>
                    <a:bodyPr/>
                    <a:lstStyle/>
                    <a:p>
                      <a:pPr algn="l" fontAlgn="b"/>
                      <a:r>
                        <a:rPr lang="en-US" sz="1200" u="none" strike="noStrike" dirty="0">
                          <a:effectLst/>
                        </a:rPr>
                        <a:t>Change in Step/Grade for Deputy Town Clerk</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3,300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171476125"/>
                  </a:ext>
                </a:extLst>
              </a:tr>
              <a:tr h="235093">
                <a:tc>
                  <a:txBody>
                    <a:bodyPr/>
                    <a:lstStyle/>
                    <a:p>
                      <a:pPr algn="l" fontAlgn="b"/>
                      <a:r>
                        <a:rPr lang="en-US" sz="1200" u="none" strike="noStrike" dirty="0">
                          <a:effectLst/>
                        </a:rPr>
                        <a:t>Master Plan Update funds added</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39,800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2006096173"/>
                  </a:ext>
                </a:extLst>
              </a:tr>
              <a:tr h="235093">
                <a:tc>
                  <a:txBody>
                    <a:bodyPr/>
                    <a:lstStyle/>
                    <a:p>
                      <a:pPr algn="l" fontAlgn="b"/>
                      <a:r>
                        <a:rPr lang="en-US" sz="1200" u="none" strike="noStrike" dirty="0">
                          <a:effectLst/>
                        </a:rPr>
                        <a:t>Road Rebuild Increase per BOS agreement</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100,000 </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836903591"/>
                  </a:ext>
                </a:extLst>
              </a:tr>
              <a:tr h="232196">
                <a:tc>
                  <a:txBody>
                    <a:bodyPr/>
                    <a:lstStyle/>
                    <a:p>
                      <a:pPr algn="l" fontAlgn="b"/>
                      <a:r>
                        <a:rPr lang="en-US" sz="1200" u="none" strike="noStrike">
                          <a:effectLst/>
                        </a:rPr>
                        <a:t>Principal Bonds &amp; Notes</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(7,375)</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Reduction in long term debt</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1903882661"/>
                  </a:ext>
                </a:extLst>
              </a:tr>
              <a:tr h="235093">
                <a:tc>
                  <a:txBody>
                    <a:bodyPr/>
                    <a:lstStyle/>
                    <a:p>
                      <a:pPr algn="l" fontAlgn="b"/>
                      <a:r>
                        <a:rPr lang="en-US" sz="1200" u="none" strike="noStrike">
                          <a:effectLst/>
                        </a:rPr>
                        <a:t>Interest Bonds &amp; Notes</a:t>
                      </a:r>
                      <a:endParaRPr lang="en-US" sz="1200" b="0" i="0" u="none" strike="noStrike">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 $       (32,606)</a:t>
                      </a:r>
                      <a:endParaRPr lang="en-US" sz="1200" b="0" i="0" u="none" strike="noStrike" dirty="0">
                        <a:solidFill>
                          <a:srgbClr val="000000"/>
                        </a:solidFill>
                        <a:effectLst/>
                        <a:latin typeface="Calibri" panose="020F0502020204030204" pitchFamily="34" charset="0"/>
                      </a:endParaRPr>
                    </a:p>
                  </a:txBody>
                  <a:tcPr marL="9463" marR="9463" marT="9442" marB="0" anchor="b"/>
                </a:tc>
                <a:tc>
                  <a:txBody>
                    <a:bodyPr/>
                    <a:lstStyle/>
                    <a:p>
                      <a:pPr algn="ctr" fontAlgn="b"/>
                      <a:r>
                        <a:rPr lang="en-US" sz="1200" u="none" strike="noStrike" dirty="0">
                          <a:effectLst/>
                        </a:rPr>
                        <a:t>Reduction in long term debt</a:t>
                      </a:r>
                      <a:endParaRPr lang="en-US" sz="1200" b="0" i="0" u="none" strike="noStrike" dirty="0">
                        <a:solidFill>
                          <a:srgbClr val="000000"/>
                        </a:solidFill>
                        <a:effectLst/>
                        <a:latin typeface="Calibri" panose="020F0502020204030204" pitchFamily="34" charset="0"/>
                      </a:endParaRPr>
                    </a:p>
                  </a:txBody>
                  <a:tcPr marL="9463" marR="9463" marT="9442" marB="0" anchor="b"/>
                </a:tc>
                <a:extLst>
                  <a:ext uri="{0D108BD9-81ED-4DB2-BD59-A6C34878D82A}">
                    <a16:rowId xmlns:a16="http://schemas.microsoft.com/office/drawing/2014/main" val="470867611"/>
                  </a:ext>
                </a:extLst>
              </a:tr>
            </a:tbl>
          </a:graphicData>
        </a:graphic>
      </p:graphicFrame>
    </p:spTree>
    <p:extLst>
      <p:ext uri="{BB962C8B-B14F-4D97-AF65-F5344CB8AC3E}">
        <p14:creationId xmlns:p14="http://schemas.microsoft.com/office/powerpoint/2010/main" val="3482680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31888"/>
            <a:ext cx="4186238" cy="3140075"/>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It is a challenge to predict revenue accurately for a 12 month period that will not start for over four months.</a:t>
            </a:r>
          </a:p>
          <a:p>
            <a:r>
              <a:rPr lang="en-US" dirty="0"/>
              <a:t>For each dollar in increased revenue, there is a dollar for dollar reduction in the amount that must be raised in property tax.</a:t>
            </a:r>
          </a:p>
          <a:p>
            <a:endParaRPr lang="en-US" dirty="0"/>
          </a:p>
          <a:p>
            <a:r>
              <a:rPr lang="en-US" dirty="0"/>
              <a:t>In the past several years,</a:t>
            </a:r>
            <a:r>
              <a:rPr lang="en-US" baseline="0" dirty="0"/>
              <a:t> history shows that we have been overly conservative on our revenue estimates.</a:t>
            </a:r>
          </a:p>
          <a:p>
            <a:r>
              <a:rPr lang="en-US" baseline="0" dirty="0"/>
              <a:t>For FY21, we are estimating total revenue of slightly more than the FY18 actual revenue.</a:t>
            </a:r>
          </a:p>
          <a:p>
            <a:r>
              <a:rPr lang="en-US" baseline="0" dirty="0"/>
              <a:t>The FY19 year to date revenue received supports our FY21 revenue estimate as well.</a:t>
            </a:r>
            <a:endParaRPr lang="en-US" dirty="0"/>
          </a:p>
        </p:txBody>
      </p:sp>
    </p:spTree>
    <p:extLst>
      <p:ext uri="{BB962C8B-B14F-4D97-AF65-F5344CB8AC3E}">
        <p14:creationId xmlns:p14="http://schemas.microsoft.com/office/powerpoint/2010/main" val="3368368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605646" y="4683748"/>
            <a:ext cx="7706829" cy="1745076"/>
          </a:xfrm>
        </p:spPr>
        <p:txBody>
          <a:bodyPr/>
          <a:lstStyle/>
          <a:p>
            <a:r>
              <a:rPr lang="en-US" sz="1400" b="1" dirty="0">
                <a:latin typeface="Times New Roman" panose="02020603050405020304" pitchFamily="18" charset="0"/>
                <a:cs typeface="Times New Roman" panose="02020603050405020304" pitchFamily="18" charset="0"/>
              </a:rPr>
              <a:t>This slide is the NH RSA that defines the default budget requirement of every SB2 municipality and school district in the state.</a:t>
            </a:r>
          </a:p>
        </p:txBody>
      </p:sp>
    </p:spTree>
    <p:extLst>
      <p:ext uri="{BB962C8B-B14F-4D97-AF65-F5344CB8AC3E}">
        <p14:creationId xmlns:p14="http://schemas.microsoft.com/office/powerpoint/2010/main" val="1625014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1447800" y="998538"/>
            <a:ext cx="4186238" cy="3138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a:xfrm>
            <a:off x="378528" y="4381571"/>
            <a:ext cx="7343437" cy="2188012"/>
          </a:xfrm>
        </p:spPr>
        <p:txBody>
          <a:bodyPr/>
          <a:lstStyle/>
          <a:p>
            <a:endParaRPr lang="en-US"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The FY21 default budget was fairly simple to calculate.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We start with the FY20 voter approved budget, which included the third year of the Police Collective Bargaining agreement cost items.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We back out the F20 interest and principal and add in FY21 interest and principal.</a:t>
            </a:r>
          </a:p>
          <a:p>
            <a:r>
              <a:rPr lang="en-US" b="1" dirty="0">
                <a:latin typeface="Times New Roman" panose="02020603050405020304" pitchFamily="18" charset="0"/>
                <a:cs typeface="Times New Roman" panose="02020603050405020304" pitchFamily="18" charset="0"/>
              </a:rPr>
              <a:t>Then we back out the Souhegan Regional Landfill District agreement for FY209 and add in FY21 cost.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Septic Systems Operations and Maintenance has been added in this year.</a:t>
            </a:r>
          </a:p>
        </p:txBody>
      </p:sp>
    </p:spTree>
    <p:extLst>
      <p:ext uri="{BB962C8B-B14F-4D97-AF65-F5344CB8AC3E}">
        <p14:creationId xmlns:p14="http://schemas.microsoft.com/office/powerpoint/2010/main" val="2301088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4988"/>
            <a:ext cx="3563937" cy="2673350"/>
          </a:xfrm>
        </p:spPr>
      </p:sp>
      <p:sp>
        <p:nvSpPr>
          <p:cNvPr id="3" name="Notes Placeholder 2"/>
          <p:cNvSpPr>
            <a:spLocks noGrp="1"/>
          </p:cNvSpPr>
          <p:nvPr>
            <p:ph type="body" idx="1"/>
          </p:nvPr>
        </p:nvSpPr>
        <p:spPr/>
        <p:txBody>
          <a:bodyPr/>
          <a:lstStyle/>
          <a:p>
            <a:endParaRPr lang="en-US" baseline="0" dirty="0"/>
          </a:p>
          <a:p>
            <a:r>
              <a:rPr lang="en-US" b="1" dirty="0"/>
              <a:t>This slide shows the tax impact of the FY21 proposed Town operating budget, the FY21 default budget and the delta between the two.</a:t>
            </a:r>
          </a:p>
          <a:p>
            <a:endParaRPr lang="en-US" b="1" dirty="0"/>
          </a:p>
          <a:p>
            <a:r>
              <a:rPr lang="en-US" b="1" dirty="0"/>
              <a:t>The proposed FY21 operating budget is $535,062 or $0.31 per thousand increase over FY21 default budget. </a:t>
            </a:r>
          </a:p>
          <a:p>
            <a:endParaRPr lang="en-US" b="1" dirty="0"/>
          </a:p>
          <a:p>
            <a:r>
              <a:rPr lang="en-US" b="1" dirty="0"/>
              <a:t>This equates to an $110 difference on a $353,000 home, which is the value of a typical home in Amherst.</a:t>
            </a:r>
          </a:p>
          <a:p>
            <a:endParaRPr lang="en-US" baseline="0" dirty="0"/>
          </a:p>
        </p:txBody>
      </p:sp>
    </p:spTree>
    <p:extLst>
      <p:ext uri="{BB962C8B-B14F-4D97-AF65-F5344CB8AC3E}">
        <p14:creationId xmlns:p14="http://schemas.microsoft.com/office/powerpoint/2010/main" val="262081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r>
              <a:rPr lang="en-US" altLang="en-US" sz="1400" dirty="0">
                <a:latin typeface="Palatino Linotype" panose="02040502050505030304" pitchFamily="18" charset="0"/>
              </a:rPr>
              <a:t>PETER</a:t>
            </a:r>
            <a:br>
              <a:rPr lang="en-US" altLang="en-US" sz="1400" dirty="0">
                <a:latin typeface="Palatino Linotype" panose="02040502050505030304" pitchFamily="18" charset="0"/>
              </a:rPr>
            </a:br>
            <a:endParaRPr lang="en-US" altLang="en-US" sz="1400" dirty="0">
              <a:latin typeface="Times New Roman" panose="02020603050405020304" pitchFamily="18" charset="0"/>
              <a:cs typeface="Times New Roman" panose="02020603050405020304" pitchFamily="18" charset="0"/>
            </a:endParaRPr>
          </a:p>
          <a:p>
            <a:r>
              <a:rPr lang="en-US" altLang="en-US" sz="1400" dirty="0">
                <a:latin typeface="Times New Roman" panose="02020603050405020304" pitchFamily="18" charset="0"/>
                <a:cs typeface="Times New Roman" panose="02020603050405020304" pitchFamily="18" charset="0"/>
              </a:rPr>
              <a:t> And, also, Town Department Heads</a:t>
            </a:r>
          </a:p>
          <a:p>
            <a:endParaRPr lang="en-US" altLang="en-US" sz="1400" dirty="0">
              <a:latin typeface="Times New Roman" panose="02020603050405020304" pitchFamily="18" charset="0"/>
              <a:cs typeface="Times New Roman" panose="02020603050405020304" pitchFamily="18" charset="0"/>
            </a:endParaRPr>
          </a:p>
          <a:p>
            <a:r>
              <a:rPr lang="en-US" altLang="en-US" sz="1400" dirty="0">
                <a:latin typeface="Times New Roman" panose="02020603050405020304" pitchFamily="18" charset="0"/>
                <a:cs typeface="Times New Roman" panose="02020603050405020304" pitchFamily="18" charset="0"/>
              </a:rPr>
              <a:t>(read slide)</a:t>
            </a:r>
          </a:p>
          <a:p>
            <a:endParaRPr lang="en-US" sz="1400" dirty="0">
              <a:latin typeface="Palatino Linotype" panose="02040502050505030304" pitchFamily="18" charset="0"/>
            </a:endParaRPr>
          </a:p>
        </p:txBody>
      </p:sp>
    </p:spTree>
    <p:extLst>
      <p:ext uri="{BB962C8B-B14F-4D97-AF65-F5344CB8AC3E}">
        <p14:creationId xmlns:p14="http://schemas.microsoft.com/office/powerpoint/2010/main" val="3476740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9761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dirty="0"/>
              <a:t> </a:t>
            </a:r>
          </a:p>
          <a:p>
            <a:endParaRPr lang="en-US" dirty="0"/>
          </a:p>
          <a:p>
            <a:endParaRPr lang="en-US" dirty="0"/>
          </a:p>
          <a:p>
            <a:endParaRPr lang="en-US" dirty="0"/>
          </a:p>
          <a:p>
            <a:endParaRPr lang="en-US" dirty="0"/>
          </a:p>
          <a:p>
            <a:endParaRPr lang="en-US" dirty="0"/>
          </a:p>
          <a:p>
            <a:endParaRPr lang="en-US" dirty="0"/>
          </a:p>
          <a:p>
            <a:r>
              <a:rPr lang="en-US" sz="1400" dirty="0">
                <a:latin typeface="Times New Roman" panose="02020603050405020304" pitchFamily="18" charset="0"/>
                <a:cs typeface="Times New Roman" panose="02020603050405020304" pitchFamily="18" charset="0"/>
              </a:rPr>
              <a:t>In additions to the operating budget there are eleven other cost warrant articles this year.</a:t>
            </a:r>
          </a:p>
          <a:p>
            <a:r>
              <a:rPr lang="en-US" sz="1400" dirty="0">
                <a:latin typeface="Times New Roman" panose="02020603050405020304" pitchFamily="18" charset="0"/>
                <a:cs typeface="Times New Roman" panose="02020603050405020304" pitchFamily="18" charset="0"/>
              </a:rPr>
              <a:t>This is an example of what the typically valued home in Amherst will have for a municipal tax due if all of the requested Warrant Articles are approved by the voters.</a:t>
            </a:r>
          </a:p>
          <a:p>
            <a:r>
              <a:rPr lang="en-US" sz="1400" dirty="0">
                <a:latin typeface="Times New Roman" panose="02020603050405020304" pitchFamily="18" charset="0"/>
                <a:cs typeface="Times New Roman" panose="02020603050405020304" pitchFamily="18" charset="0"/>
              </a:rPr>
              <a:t>Both the $5.15 associated with the Proposed Operating Budget and the $5.77 if the proposed budget and all warrant articles pass is not all new money.  </a:t>
            </a:r>
          </a:p>
          <a:p>
            <a:r>
              <a:rPr lang="en-US" sz="1400" dirty="0">
                <a:latin typeface="Times New Roman" panose="02020603050405020304" pitchFamily="18" charset="0"/>
                <a:cs typeface="Times New Roman" panose="02020603050405020304" pitchFamily="18" charset="0"/>
              </a:rPr>
              <a:t>The municipal portion of the December 2019 tax bill was $5.60 per thousand.</a:t>
            </a:r>
          </a:p>
          <a:p>
            <a:r>
              <a:rPr lang="en-US" sz="1400" dirty="0">
                <a:latin typeface="Times New Roman" panose="02020603050405020304" pitchFamily="18" charset="0"/>
                <a:cs typeface="Times New Roman" panose="02020603050405020304" pitchFamily="18" charset="0"/>
              </a:rPr>
              <a:t>The next slide will show the actual increase in dollars per thousand and actual cost on a typical home if the budget and all warrants pass this year.</a:t>
            </a:r>
          </a:p>
        </p:txBody>
      </p:sp>
    </p:spTree>
    <p:extLst>
      <p:ext uri="{BB962C8B-B14F-4D97-AF65-F5344CB8AC3E}">
        <p14:creationId xmlns:p14="http://schemas.microsoft.com/office/powerpoint/2010/main" val="1048356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886">
              <a:defRPr/>
            </a:pPr>
            <a:endParaRPr lang="en-US" sz="1400" dirty="0">
              <a:solidFill>
                <a:schemeClr val="tx1">
                  <a:lumMod val="65000"/>
                </a:schemeClr>
              </a:solidFill>
              <a:latin typeface="Times New Roman" panose="02020603050405020304" pitchFamily="18" charset="0"/>
              <a:cs typeface="Times New Roman" panose="02020603050405020304" pitchFamily="18" charset="0"/>
            </a:endParaRPr>
          </a:p>
          <a:p>
            <a:pPr defTabSz="904886">
              <a:defRPr/>
            </a:pPr>
            <a:endParaRPr lang="en-US" sz="1400" dirty="0">
              <a:solidFill>
                <a:schemeClr val="tx1">
                  <a:lumMod val="65000"/>
                </a:schemeClr>
              </a:solidFill>
              <a:latin typeface="Palatino Linotype" panose="02040502050505030304" pitchFamily="18" charset="0"/>
            </a:endParaRPr>
          </a:p>
          <a:p>
            <a:pPr defTabSz="904886">
              <a:defRPr/>
            </a:pPr>
            <a:endParaRPr lang="en-US" sz="1400" dirty="0">
              <a:solidFill>
                <a:srgbClr val="FF0000"/>
              </a:solidFill>
              <a:latin typeface="Palatino Linotype" panose="02040502050505030304" pitchFamily="18" charset="0"/>
            </a:endParaRPr>
          </a:p>
          <a:p>
            <a:endParaRPr lang="en-US" baseline="0" dirty="0">
              <a:solidFill>
                <a:srgbClr val="FF0000"/>
              </a:solidFill>
            </a:endParaRPr>
          </a:p>
        </p:txBody>
      </p:sp>
    </p:spTree>
    <p:extLst>
      <p:ext uri="{BB962C8B-B14F-4D97-AF65-F5344CB8AC3E}">
        <p14:creationId xmlns:p14="http://schemas.microsoft.com/office/powerpoint/2010/main" val="159697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DRA has determined there is no tax impact resulting from the contingency fund request because the money to be placed in this fund is coming from the unassigned fund balance; therefore no money is to be raised through taxation. In the past three years we have asked and you have supported a contingency fund request through this article. </a:t>
            </a:r>
          </a:p>
          <a:p>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This reserve fund is for unanticipated expenses which may occur in fiscal year 20.  As an example, if there is some form of a natural disaster in Amherst, while we may ultimately be reimbursed by the state or federal government, it takes 12 to 18 months for the reimbursement to arrive. The expenses incurred to respond to a given situation must be paid promptly. That is what the contingency fund is intended to be used for.</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audited Unassigned Fund Balance is $ </a:t>
            </a:r>
            <a:r>
              <a:rPr lang="en-US" dirty="0"/>
              <a:t>$7,118,621</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1859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255211"/>
            <a:ext cx="8991600" cy="3604257"/>
          </a:xfrm>
        </p:spPr>
        <p:txBody>
          <a:bodyPr/>
          <a:lstStyle/>
          <a:p>
            <a:r>
              <a:rPr lang="en-US" b="1" u="dbl" dirty="0">
                <a:latin typeface="Times New Roman" panose="02020603050405020304" pitchFamily="18" charset="0"/>
                <a:cs typeface="Times New Roman" panose="02020603050405020304" pitchFamily="18" charset="0"/>
              </a:rPr>
              <a:t>REED</a:t>
            </a:r>
          </a:p>
          <a:p>
            <a:r>
              <a:rPr lang="en-US" dirty="0">
                <a:latin typeface="Times New Roman" panose="02020603050405020304" pitchFamily="18" charset="0"/>
                <a:cs typeface="Times New Roman" panose="02020603050405020304" pitchFamily="18" charset="0"/>
              </a:rPr>
              <a:t>This is the third year, the addition to this Capital Reserve Fund is requested.</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Finishing the second floor of the fire station resulted in more space in the building so that the EMS department, which was consolidated with the Fire Department, could move into that building.  The move has happened and completes the merger of the two departments.  </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As planned, this opened up space that EMS had been using in the police station.  The police department could finally expand out of it’s cramped quarters.  This article seeks $200,000 to add to the capital reserve fund previously established to offset costs towards the renovation of the police station.  We have expected this to be a three year project, costing approximately $600,000, and with voter approval, we would fund it through contributions to this capital reserve over the three years.  This plan and approximated cost are a result of a preliminary plan developed by the architect who developed the last plans in 1996, working with the Chief Reams.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selectmen authorized the formation of a seven-person building committee, made up of one Selectman, the Town Administrator, one W&amp;M member, the Police Chief, the DPW director, and two at-large members of the community.  The committee chose Dennis Mires, P.A. of Manchester NH is the Architect firm chosen to design and develop the plans for the renovation. They are the same company who designed the original remodel plan of the police station in 1996 and designed the conceptual remodel drawings in 2017.</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Renovation of the structure will improve safety and security, reduce town liability exposure, and improve administrative services.</a:t>
            </a:r>
          </a:p>
          <a:p>
            <a:r>
              <a:rPr lang="en-US" b="1" dirty="0">
                <a:latin typeface="Times New Roman" panose="02020603050405020304" pitchFamily="18" charset="0"/>
                <a:cs typeface="Times New Roman" panose="02020603050405020304" pitchFamily="18" charset="0"/>
              </a:rPr>
              <a:t>The Capital Reserve Fund has a balance of $405,526.10 as of December 31, 2019.</a:t>
            </a:r>
          </a:p>
          <a:p>
            <a:r>
              <a:rPr lang="en-US" b="1" dirty="0"/>
              <a:t> </a:t>
            </a:r>
          </a:p>
        </p:txBody>
      </p:sp>
    </p:spTree>
    <p:extLst>
      <p:ext uri="{BB962C8B-B14F-4D97-AF65-F5344CB8AC3E}">
        <p14:creationId xmlns:p14="http://schemas.microsoft.com/office/powerpoint/2010/main" val="2510143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r>
              <a:rPr lang="en-US" b="1" u="dbl" dirty="0">
                <a:latin typeface="Times New Roman" panose="02020603050405020304" pitchFamily="18" charset="0"/>
                <a:cs typeface="Times New Roman" panose="02020603050405020304" pitchFamily="18" charset="0"/>
              </a:rPr>
              <a:t>REED </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Communications Center Capital Reserve Fund was established in 2006 to fund major equipment repairs and upgrades to the town’s communication center and to provide a source of matching funds for state and federal communication system grants  Contributions of $25,000 each year are needed to maintain the fund for upcoming grant funding matches and long-term equipment replacement projects: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Radio tower replacement in 2020 (estimated grant match of $45,000)</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Radio console replacement in 2023 (estimated grant match of $100,000)</a:t>
            </a:r>
          </a:p>
          <a:p>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The balance of the Communications Center Capital Reserve Fund as of December 31, 2019 is $95,004.35.</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 </a:t>
            </a:r>
          </a:p>
          <a:p>
            <a:pPr lvl="0"/>
            <a:endParaRPr lang="en-US" dirty="0"/>
          </a:p>
          <a:p>
            <a:endParaRPr lang="en-US" dirty="0"/>
          </a:p>
        </p:txBody>
      </p:sp>
    </p:spTree>
    <p:extLst>
      <p:ext uri="{BB962C8B-B14F-4D97-AF65-F5344CB8AC3E}">
        <p14:creationId xmlns:p14="http://schemas.microsoft.com/office/powerpoint/2010/main" val="1771174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a:xfrm>
            <a:off x="929647" y="3329943"/>
            <a:ext cx="7783533" cy="3154680"/>
          </a:xfrm>
        </p:spPr>
        <p:txBody>
          <a:bodyPr/>
          <a:lstStyle/>
          <a:p>
            <a:r>
              <a:rPr lang="en-US" b="1" u="dbl" dirty="0">
                <a:latin typeface="Times New Roman" panose="02020603050405020304" pitchFamily="18" charset="0"/>
                <a:cs typeface="Times New Roman" panose="02020603050405020304" pitchFamily="18" charset="0"/>
              </a:rPr>
              <a:t>REED</a:t>
            </a:r>
          </a:p>
          <a:p>
            <a:pPr>
              <a:lnSpc>
                <a:spcPct val="150000"/>
              </a:lnSpc>
            </a:pPr>
            <a:r>
              <a:rPr lang="en-US" b="1" dirty="0">
                <a:latin typeface="Times New Roman" panose="02020603050405020304" pitchFamily="18" charset="0"/>
                <a:cs typeface="Times New Roman" panose="02020603050405020304" pitchFamily="18" charset="0"/>
              </a:rPr>
              <a:t>This article adds $25,000 to the existing Capital Reserve Fund that was established to budget for the State mandated reassessment of all properties in Amherst. The law, RSA 75:8-a, requires revaluation take place every five (5) years. The last revaluation was completed in the Tax Year 2016. The next revaluation will occur in Tax Year 2021 which will fall in Fiscal Year 2022.   </a:t>
            </a:r>
          </a:p>
          <a:p>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The Town began funding the revaluation in this manner in 2004.  The balance of the fund as of December 31, 2019 is $84,468.53 .</a:t>
            </a:r>
          </a:p>
          <a:p>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606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0108" y="3353699"/>
            <a:ext cx="7388860" cy="3127534"/>
          </a:xfrm>
        </p:spPr>
        <p:txBody>
          <a:bodyPr/>
          <a:lstStyle/>
          <a:p>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5B8DB07-BF9C-411B-B949-3A2AFB369905}"/>
              </a:ext>
            </a:extLst>
          </p:cNvPr>
          <p:cNvSpPr/>
          <p:nvPr/>
        </p:nvSpPr>
        <p:spPr>
          <a:xfrm>
            <a:off x="923602" y="3865747"/>
            <a:ext cx="7388860" cy="1647680"/>
          </a:xfrm>
          <a:prstGeom prst="rect">
            <a:avLst/>
          </a:prstGeom>
        </p:spPr>
        <p:txBody>
          <a:bodyPr wrap="square" lIns="90720" tIns="45362" rIns="90720" bIns="45362">
            <a:spAutoFit/>
          </a:bodyPr>
          <a:lstStyle/>
          <a:p>
            <a:r>
              <a:rPr lang="en-US" sz="1200" b="1" dirty="0">
                <a:latin typeface="Times New Roman" panose="02020603050405020304" pitchFamily="18" charset="0"/>
                <a:cs typeface="Times New Roman" panose="02020603050405020304" pitchFamily="18" charset="0"/>
              </a:rPr>
              <a:t>The Town of Amherst adopted the Service Connected Total Disability Credit (RSA 72:35 I-a) in March of 1993 in the amount of $1,400. and we currently have 19 Veterans receiving this benefit.  Effective January 1, 2019 the amount allowed by State Statute was expanded to include a maximum benefit of up to $4,000.   The intent at this time is to ultimately increase the amount of the credit to the $4,000 maximum over a 3-year period with this being the first year at $1000. and the next two years at $800. each.   The 2019 Warrant included Article 36, which addressed this tax credit increase.  Warrant Article 36 was pas</a:t>
            </a:r>
            <a:r>
              <a:rPr lang="en-US" sz="1200" b="1" dirty="0"/>
              <a:t>sed.</a:t>
            </a:r>
            <a:endParaRPr lang="en-US" sz="1200" dirty="0"/>
          </a:p>
          <a:p>
            <a:r>
              <a:rPr lang="en-US" sz="1200" b="1" i="1" dirty="0"/>
              <a:t>  </a:t>
            </a:r>
            <a:endParaRPr lang="en-US" sz="1200" dirty="0"/>
          </a:p>
          <a:p>
            <a:r>
              <a:rPr lang="en-US"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40919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solidFill>
                  <a:prstClr val="black"/>
                </a:solidFill>
                <a:latin typeface="Times New Roman" panose="02020603050405020304" pitchFamily="18" charset="0"/>
                <a:cs typeface="Times New Roman" panose="02020603050405020304" pitchFamily="18" charset="0"/>
              </a:rPr>
              <a:t>RSA 72:28-c Optional Tax Credit for Combat Service (Effective January 1, 2019)  adoption by the Town requires a majority vote on the Town Ballot as a warrant article.  If adopted, it offers a $500 annual tax credit to qualifying applicants that are national guard members or reservists called to active “combat service”.</a:t>
            </a:r>
          </a:p>
          <a:p>
            <a:pPr lvl="0"/>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a:solidFill>
                  <a:prstClr val="black"/>
                </a:solidFill>
                <a:latin typeface="Times New Roman" panose="02020603050405020304" pitchFamily="18" charset="0"/>
                <a:cs typeface="Times New Roman" panose="02020603050405020304" pitchFamily="18" charset="0"/>
              </a:rPr>
              <a:t>The tax impact is unknown at this point.  There is no data available of how many national guard members or reservists reside in Amherst or that have been called to active duty.</a:t>
            </a:r>
          </a:p>
          <a:p>
            <a:pPr lvl="0"/>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a:solidFill>
                  <a:prstClr val="black"/>
                </a:solidFill>
                <a:latin typeface="Times New Roman" panose="02020603050405020304" pitchFamily="18" charset="0"/>
                <a:cs typeface="Times New Roman" panose="02020603050405020304" pitchFamily="18" charset="0"/>
              </a:rPr>
              <a:t>Administration of this tax credit (RSA) is in question at this time.</a:t>
            </a:r>
          </a:p>
          <a:p>
            <a:endParaRPr lang="en-US" dirty="0"/>
          </a:p>
        </p:txBody>
      </p:sp>
    </p:spTree>
    <p:extLst>
      <p:ext uri="{BB962C8B-B14F-4D97-AF65-F5344CB8AC3E}">
        <p14:creationId xmlns:p14="http://schemas.microsoft.com/office/powerpoint/2010/main" val="3764827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3200" y="546100"/>
            <a:ext cx="3505200" cy="2628900"/>
          </a:xfrm>
        </p:spPr>
      </p:sp>
      <p:sp>
        <p:nvSpPr>
          <p:cNvPr id="5" name="Notes Placeholder 4"/>
          <p:cNvSpPr>
            <a:spLocks noGrp="1"/>
          </p:cNvSpPr>
          <p:nvPr>
            <p:ph type="body" sz="quarter" idx="11"/>
          </p:nvPr>
        </p:nvSpPr>
        <p:spPr/>
        <p:txBody>
          <a:bodyPr/>
          <a:lstStyle/>
          <a:p>
            <a:r>
              <a:rPr lang="en-US" b="1" u="dbl" dirty="0">
                <a:latin typeface="Times New Roman" panose="02020603050405020304" pitchFamily="18" charset="0"/>
                <a:cs typeface="Times New Roman" panose="02020603050405020304" pitchFamily="18" charset="0"/>
              </a:rPr>
              <a:t>JOHN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In fiscal year 2018 the town computer system was upgraded and a new Voice over IP phone system was installed.  This fund was used to help pay for some of the costs associated with these upgrades.  As more upgrades are needed, this fund will help to keep the costs manageable.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balance in the fund as of December 31, 2019 is </a:t>
            </a:r>
            <a:r>
              <a:rPr lang="en-US" sz="1400" b="1" dirty="0">
                <a:latin typeface="Times New Roman" panose="02020603050405020304" pitchFamily="18" charset="0"/>
                <a:cs typeface="Times New Roman" panose="02020603050405020304" pitchFamily="18" charset="0"/>
              </a:rPr>
              <a:t>:  $51,859.60 </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endParaRPr lang="en-US" dirty="0"/>
          </a:p>
          <a:p>
            <a:r>
              <a:rPr lang="en-US" dirty="0"/>
              <a:t> </a:t>
            </a:r>
          </a:p>
          <a:p>
            <a:r>
              <a:rPr lang="en-US" dirty="0"/>
              <a:t> </a:t>
            </a:r>
          </a:p>
          <a:p>
            <a:r>
              <a:rPr lang="en-US" dirty="0"/>
              <a:t> </a:t>
            </a:r>
          </a:p>
        </p:txBody>
      </p:sp>
    </p:spTree>
    <p:extLst>
      <p:ext uri="{BB962C8B-B14F-4D97-AF65-F5344CB8AC3E}">
        <p14:creationId xmlns:p14="http://schemas.microsoft.com/office/powerpoint/2010/main" val="373059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Palatino Linotype" panose="02040502050505030304" pitchFamily="18" charset="0"/>
              </a:rPr>
              <a:t>PETER</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Introduces Peter Moustakis</a:t>
            </a:r>
          </a:p>
          <a:p>
            <a:r>
              <a:rPr lang="en-US" altLang="en-US" baseline="0" dirty="0">
                <a:latin typeface="Times New Roman" panose="02020603050405020304" pitchFamily="18" charset="0"/>
                <a:cs typeface="Times New Roman" panose="02020603050405020304" pitchFamily="18" charset="0"/>
              </a:rPr>
              <a:t>	Peter   M.  introduces W&amp;M Committee Members</a:t>
            </a:r>
          </a:p>
          <a:p>
            <a:endParaRPr lang="en-US" altLang="en-US" baseline="0" dirty="0">
              <a:latin typeface="+mn-lt"/>
            </a:endParaRPr>
          </a:p>
          <a:p>
            <a:endParaRPr lang="en-US" altLang="en-US" baseline="0" dirty="0">
              <a:latin typeface="+mn-lt"/>
            </a:endParaRPr>
          </a:p>
          <a:p>
            <a:endParaRPr lang="en-US" altLang="en-US" baseline="0" dirty="0">
              <a:latin typeface="+mn-lt"/>
            </a:endParaRPr>
          </a:p>
          <a:p>
            <a:endParaRPr lang="en-US" altLang="en-US" baseline="0" dirty="0">
              <a:latin typeface="+mn-lt"/>
            </a:endParaRPr>
          </a:p>
          <a:p>
            <a:endParaRPr lang="en-US" altLang="en-US" baseline="0" dirty="0">
              <a:latin typeface="+mn-lt"/>
            </a:endParaRPr>
          </a:p>
          <a:p>
            <a:endParaRPr lang="en-US" altLang="en-US" baseline="0" dirty="0">
              <a:latin typeface="+mn-lt"/>
            </a:endParaRPr>
          </a:p>
          <a:p>
            <a:r>
              <a:rPr lang="en-US" altLang="en-US" baseline="0" dirty="0">
                <a:latin typeface="+mn-lt"/>
              </a:rPr>
              <a:t> </a:t>
            </a:r>
          </a:p>
        </p:txBody>
      </p:sp>
    </p:spTree>
    <p:extLst>
      <p:ext uri="{BB962C8B-B14F-4D97-AF65-F5344CB8AC3E}">
        <p14:creationId xmlns:p14="http://schemas.microsoft.com/office/powerpoint/2010/main" val="1850789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3657600"/>
            <a:ext cx="7437120" cy="3154680"/>
          </a:xfrm>
        </p:spPr>
        <p:txBody>
          <a:bodyPr/>
          <a:lstStyle/>
          <a:p>
            <a:r>
              <a:rPr lang="en-US" b="1" u="dbl" dirty="0">
                <a:latin typeface="Times New Roman" panose="02020603050405020304" pitchFamily="18" charset="0"/>
                <a:cs typeface="Times New Roman" panose="02020603050405020304" pitchFamily="18" charset="0"/>
              </a:rPr>
              <a:t>JOHN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Last year a bridge and water crossing replacement plan was put into place.  Appropriations to this Capital Reserve Fund are vital to the plan.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As of December 31, 2019, the balance of the Bridge Repair and Replacement Capital Reserve Fund is $408,673.90.  </a:t>
            </a:r>
          </a:p>
          <a:p>
            <a:endParaRPr lang="en-US" b="1" dirty="0">
              <a:latin typeface="Times New Roman" panose="02020603050405020304" pitchFamily="18" charset="0"/>
              <a:cs typeface="Times New Roman" panose="02020603050405020304" pitchFamily="18" charset="0"/>
            </a:endParaRPr>
          </a:p>
          <a:p>
            <a:pPr>
              <a:lnSpc>
                <a:spcPct val="150000"/>
              </a:lnSpc>
            </a:pPr>
            <a:endParaRPr lang="en-US" b="1" dirty="0">
              <a:latin typeface="Times New Roman" panose="02020603050405020304" pitchFamily="18" charset="0"/>
              <a:cs typeface="Times New Roman" panose="02020603050405020304" pitchFamily="18" charset="0"/>
            </a:endParaRPr>
          </a:p>
          <a:p>
            <a:pPr>
              <a:lnSpc>
                <a:spcPct val="150000"/>
              </a:lnSpc>
            </a:pP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49320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sz="600" u="dbl" dirty="0">
              <a:latin typeface="Times New Roman" panose="02020603050405020304" pitchFamily="18" charset="0"/>
              <a:cs typeface="Times New Roman" panose="02020603050405020304" pitchFamily="18" charset="0"/>
            </a:endParaRPr>
          </a:p>
          <a:p>
            <a:pPr>
              <a:lnSpc>
                <a:spcPct val="150000"/>
              </a:lnSpc>
            </a:pPr>
            <a:r>
              <a:rPr lang="en-US" u="dbl" dirty="0">
                <a:latin typeface="Times New Roman" panose="02020603050405020304" pitchFamily="18" charset="0"/>
                <a:cs typeface="Times New Roman" panose="02020603050405020304" pitchFamily="18" charset="0"/>
              </a:rPr>
              <a:t>JOHN</a:t>
            </a:r>
          </a:p>
          <a:p>
            <a:pPr>
              <a:lnSpc>
                <a:spcPct val="150000"/>
              </a:lnSpc>
            </a:pPr>
            <a:r>
              <a:rPr lang="en-US" dirty="0">
                <a:latin typeface="Times New Roman" panose="02020603050405020304" pitchFamily="18" charset="0"/>
                <a:cs typeface="Times New Roman" panose="02020603050405020304" pitchFamily="18" charset="0"/>
              </a:rPr>
              <a:t>As part of our strategic planning, on July 1, 2015 the fire department and the emergency medical service department were merged to form the Amherst Fire Rescue Department. In an effort to avoid funding a large equipment replacement </a:t>
            </a:r>
          </a:p>
          <a:p>
            <a:pPr>
              <a:lnSpc>
                <a:spcPct val="150000"/>
              </a:lnSpc>
            </a:pPr>
            <a:endParaRPr lang="en-US" sz="600"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Last year the voters also approved depositing $200,000 into this fund. At the recommendation of Chief Conley, we are asking to add $257,000 to this fund.   This amount is consistent with the department’s vehicle and</a:t>
            </a:r>
            <a:r>
              <a:rPr lang="en-US" baseline="0" dirty="0">
                <a:latin typeface="Times New Roman" panose="02020603050405020304" pitchFamily="18" charset="0"/>
                <a:cs typeface="Times New Roman" panose="02020603050405020304" pitchFamily="18" charset="0"/>
              </a:rPr>
              <a:t> equipment replacement schedule.</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The Fire Truck CRF balance: </a:t>
            </a:r>
            <a:r>
              <a:rPr lang="en-US" b="1" dirty="0">
                <a:latin typeface="Times New Roman" panose="02020603050405020304" pitchFamily="18" charset="0"/>
                <a:cs typeface="Times New Roman" panose="02020603050405020304" pitchFamily="18" charset="0"/>
              </a:rPr>
              <a:t>$ 1,288,377.15 </a:t>
            </a:r>
            <a:r>
              <a:rPr lang="en-US" dirty="0">
                <a:latin typeface="Times New Roman" panose="02020603050405020304" pitchFamily="18" charset="0"/>
                <a:cs typeface="Times New Roman" panose="02020603050405020304" pitchFamily="18" charset="0"/>
              </a:rPr>
              <a:t>as of December 31, 2019.</a:t>
            </a:r>
          </a:p>
          <a:p>
            <a:pPr>
              <a:lnSpc>
                <a:spcPct val="150000"/>
              </a:lnSpc>
            </a:pPr>
            <a:endParaRPr lang="en-US" sz="600"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Thank you Mr. Moderator. </a:t>
            </a:r>
          </a:p>
        </p:txBody>
      </p:sp>
    </p:spTree>
    <p:extLst>
      <p:ext uri="{BB962C8B-B14F-4D97-AF65-F5344CB8AC3E}">
        <p14:creationId xmlns:p14="http://schemas.microsoft.com/office/powerpoint/2010/main" val="1755692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90"/>
              </a:spcAft>
              <a:tabLst>
                <a:tab pos="453672" algn="l"/>
              </a:tabLst>
            </a:pPr>
            <a:r>
              <a:rPr lang="en-U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installation of a side path alongside Amherst Street to be built concurrently with scheduled road construction in 2020. This is a high-priority item as it's a very advantageous time to install and there likely won't be another opportunity like this in several years.</a:t>
            </a:r>
            <a:endPar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57893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i="1" dirty="0">
                <a:latin typeface="Times New Roman" panose="02020603050405020304" pitchFamily="18" charset="0"/>
                <a:cs typeface="Times New Roman" panose="02020603050405020304" pitchFamily="18" charset="0"/>
              </a:rPr>
              <a:t> THIS IS FROM THE DELIBERATIVE SESSION WHEN THE CURRENT AGREEMENT WAS REACHED:</a:t>
            </a:r>
          </a:p>
          <a:p>
            <a:pPr lvl="0"/>
            <a:endParaRPr lang="en-US" dirty="0">
              <a:solidFill>
                <a:prstClr val="black"/>
              </a:solidFill>
            </a:endParaRPr>
          </a:p>
          <a:p>
            <a:pPr lvl="0"/>
            <a:r>
              <a:rPr lang="en-US" dirty="0">
                <a:solidFill>
                  <a:prstClr val="black"/>
                </a:solidFill>
              </a:rPr>
              <a:t>Warrant article #24 is submitted pursuant to NH RSA 273-A:3 II (b) which states in part, “Only the cost items shall be submitted to the legislative body…” we are asking you to approve the cost items associated with the tentative collective bargaining agreement we have reached with the patrolmen’s union.</a:t>
            </a:r>
          </a:p>
          <a:p>
            <a:pPr lvl="0"/>
            <a:r>
              <a:rPr lang="en-US" dirty="0">
                <a:solidFill>
                  <a:prstClr val="black"/>
                </a:solidFill>
              </a:rPr>
              <a:t> </a:t>
            </a:r>
          </a:p>
          <a:p>
            <a:pPr lvl="0"/>
            <a:r>
              <a:rPr lang="en-US" dirty="0">
                <a:solidFill>
                  <a:prstClr val="black"/>
                </a:solidFill>
              </a:rPr>
              <a:t>On this slide you can see the overview of the costs.  </a:t>
            </a:r>
            <a:br>
              <a:rPr lang="en-US" dirty="0">
                <a:solidFill>
                  <a:prstClr val="black"/>
                </a:solidFill>
              </a:rPr>
            </a:br>
            <a:endParaRPr lang="en-US" dirty="0">
              <a:solidFill>
                <a:prstClr val="black"/>
              </a:solidFill>
            </a:endParaRPr>
          </a:p>
          <a:p>
            <a:pPr lvl="0"/>
            <a:r>
              <a:rPr lang="en-US" dirty="0">
                <a:solidFill>
                  <a:prstClr val="black"/>
                </a:solidFill>
              </a:rPr>
              <a:t>This is a (3) year agreement beginning July 1, 2017 and expiring on June 30, 2020. It is important to note that if this article passes the costs for years two and three will become part of the operating police budget for the department.</a:t>
            </a:r>
          </a:p>
          <a:p>
            <a:pPr lvl="0"/>
            <a:r>
              <a:rPr lang="en-US" dirty="0">
                <a:solidFill>
                  <a:prstClr val="black"/>
                </a:solidFill>
              </a:rPr>
              <a:t>The town and the union conducted a wage survey of surrounding communities as well as communities with a population similar to Amherst. The survey revealed that our police officers are currently paid 7% below the average of those communities surveyed and will continue to fall further behind in the future. On a good note our sergeants are keeping pace with other communities. The parties agreed to a bifurcated approach by breaking the Sergeants’ pay onto a different wage matrix. It’s important to point out that the union agreed to reduce the number of health care plan options from 5 to a single HMO.</a:t>
            </a:r>
          </a:p>
          <a:p>
            <a:r>
              <a:rPr lang="en-US" dirty="0"/>
              <a:t>.</a:t>
            </a:r>
          </a:p>
        </p:txBody>
      </p:sp>
    </p:spTree>
    <p:extLst>
      <p:ext uri="{BB962C8B-B14F-4D97-AF65-F5344CB8AC3E}">
        <p14:creationId xmlns:p14="http://schemas.microsoft.com/office/powerpoint/2010/main" val="2874375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 </a:t>
            </a:r>
          </a:p>
          <a:p>
            <a:pPr lvl="0"/>
            <a:endParaRPr lang="en-US" b="1"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This gives authority to the Board of Selectmen to call a special meeting to present a revised agreement to the voters if  Warrant Article 33 does not pass</a:t>
            </a:r>
            <a:endParaRPr lang="en-US" dirty="0"/>
          </a:p>
        </p:txBody>
      </p:sp>
    </p:spTree>
    <p:extLst>
      <p:ext uri="{BB962C8B-B14F-4D97-AF65-F5344CB8AC3E}">
        <p14:creationId xmlns:p14="http://schemas.microsoft.com/office/powerpoint/2010/main" val="2758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sng" dirty="0">
                <a:latin typeface="Times New Roman" panose="02020603050405020304" pitchFamily="18" charset="0"/>
                <a:ea typeface="Times New Roman" panose="02020603050405020304" pitchFamily="18" charset="0"/>
              </a:rPr>
              <a:t>Original Warrant Article for PMEC.</a:t>
            </a:r>
            <a:endParaRPr lang="en-US" sz="1800" b="1" u="sng" dirty="0">
              <a:latin typeface="Times New Roman" panose="02020603050405020304" pitchFamily="18" charset="0"/>
              <a:ea typeface="Times New Roman" panose="02020603050405020304" pitchFamily="18" charset="0"/>
            </a:endParaRPr>
          </a:p>
          <a:p>
            <a:pPr algn="just"/>
            <a:r>
              <a:rPr lang="en-US" b="1" u="sng" dirty="0">
                <a:latin typeface="Times New Roman" panose="02020603050405020304" pitchFamily="18" charset="0"/>
                <a:ea typeface="Times New Roman" panose="02020603050405020304" pitchFamily="18" charset="0"/>
              </a:rPr>
              <a:t>Article 14.		SB2 Vote – March 13, 2001</a:t>
            </a:r>
            <a:endParaRPr lang="en-US" sz="1800" b="1" u="sng" dirty="0">
              <a:latin typeface="Times New Roman" panose="02020603050405020304" pitchFamily="18" charset="0"/>
              <a:ea typeface="Times New Roman" panose="02020603050405020304" pitchFamily="18" charset="0"/>
            </a:endParaRPr>
          </a:p>
          <a:p>
            <a:pPr algn="just"/>
            <a:r>
              <a:rPr lang="en-US" b="1" u="sng" dirty="0">
                <a:latin typeface="Times New Roman" panose="02020603050405020304" pitchFamily="18" charset="0"/>
                <a:ea typeface="Times New Roman" panose="02020603050405020304" pitchFamily="18" charset="0"/>
              </a:rPr>
              <a:t> </a:t>
            </a:r>
            <a:endParaRPr lang="en-US" sz="1800" b="1" u="sng"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To see if the Town will vote to create a recreation revolving account in accordance with RSA 3:95-c to restrict all of the revenue received from fees and other charges related to the Peabody Mill Environmental Center, to be expended only for purposes of the operation and maintenance of the Peabody Mill Environmental Center and any program or activity which is undertaken at that center.  Such revenues and expenditures shall be accounted for in a special revenue fund to be known as the Peabody Mill Environmental Center Revolving Fund, separate from the general fund.  The money received from fees and charges shall be allowed to accumulate from year to year, and shall not be considered part of the political subdivision’s general surplus.  The Treasurer of the Town of Amherst shall have custody of all monies in the fund, and shall pay out all the same only upon order of the Conservation Commission, pursuant to the authority set forth in the RSA 35-B:2, the Conservation Commission of the Town of Amherst, pursuant to the authorization of a majority of said commission acting at a properly noticed public meeting, shall be the agent authorized to approve the expenditure of said monies from such fund in accordance with the purposed purposes outlined above.  (The Selectmen unanimously recommend a yes vote.)</a:t>
            </a: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690066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solidFill>
                  <a:prstClr val="black"/>
                </a:solidFill>
                <a:latin typeface="Times New Roman" panose="02020603050405020304" pitchFamily="18" charset="0"/>
                <a:cs typeface="Times New Roman" panose="02020603050405020304" pitchFamily="18" charset="0"/>
              </a:rPr>
              <a:t>With the passing of the previous article, #35, resulting in a sum of $104,000, the board will need the approval of the voters to deposit the money into the Recreation Revolving Account.</a:t>
            </a:r>
          </a:p>
          <a:p>
            <a:endParaRPr lang="en-US" dirty="0"/>
          </a:p>
        </p:txBody>
      </p:sp>
    </p:spTree>
    <p:extLst>
      <p:ext uri="{BB962C8B-B14F-4D97-AF65-F5344CB8AC3E}">
        <p14:creationId xmlns:p14="http://schemas.microsoft.com/office/powerpoint/2010/main" val="264575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dirty="0"/>
              <a:t> </a:t>
            </a:r>
          </a:p>
          <a:p>
            <a:endParaRPr lang="en-US" dirty="0"/>
          </a:p>
          <a:p>
            <a:endParaRPr lang="en-US" dirty="0"/>
          </a:p>
          <a:p>
            <a:endParaRPr lang="en-US" dirty="0"/>
          </a:p>
          <a:p>
            <a:r>
              <a:rPr lang="en-US" dirty="0"/>
              <a:t>  </a:t>
            </a:r>
            <a:endParaRPr lang="en-US" baseline="0" dirty="0"/>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FY20 numbers were reflected in the December 2019 tax bill.</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Should the FY21 proposed budget and all proposed warrant articles pass, the tax rate is estimated to increase by $0.37 per $1,000.</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Because the typical home in Amherst is valued at $353,000, the municipal taxes on the typical home will increase by $130 if all articles are approved.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78561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7945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86571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0220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804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190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Palatino Linotype" panose="02040502050505030304" pitchFamily="18" charset="0"/>
            </a:endParaRPr>
          </a:p>
          <a:p>
            <a:endParaRPr lang="en-US" sz="1400" dirty="0">
              <a:latin typeface="Palatino Linotype" panose="02040502050505030304" pitchFamily="18" charset="0"/>
            </a:endParaRPr>
          </a:p>
        </p:txBody>
      </p:sp>
      <p:sp>
        <p:nvSpPr>
          <p:cNvPr id="4" name="TextBox 3">
            <a:extLst>
              <a:ext uri="{FF2B5EF4-FFF2-40B4-BE49-F238E27FC236}">
                <a16:creationId xmlns:a16="http://schemas.microsoft.com/office/drawing/2014/main" id="{98598C54-9D60-4342-B01E-FB165C023240}"/>
              </a:ext>
            </a:extLst>
          </p:cNvPr>
          <p:cNvSpPr txBox="1"/>
          <p:nvPr/>
        </p:nvSpPr>
        <p:spPr>
          <a:xfrm>
            <a:off x="1211290" y="4230483"/>
            <a:ext cx="7101174" cy="1464615"/>
          </a:xfrm>
          <a:prstGeom prst="rect">
            <a:avLst/>
          </a:prstGeom>
          <a:noFill/>
        </p:spPr>
        <p:txBody>
          <a:bodyPr wrap="square" lIns="90734" tIns="45368" rIns="90734" bIns="45368" rtlCol="0">
            <a:spAutoFit/>
          </a:bodyPr>
          <a:lstStyle/>
          <a:p>
            <a:r>
              <a:rPr lang="en-US" dirty="0">
                <a:latin typeface="Times New Roman" panose="02020603050405020304" pitchFamily="18" charset="0"/>
                <a:cs typeface="Times New Roman" panose="02020603050405020304" pitchFamily="18" charset="0"/>
              </a:rPr>
              <a:t>AT PUBLIC HEARING: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candidate filing period for the listed positions is Wednesday January 22, 2020 through Friday January 31, 2020.  For further information, please see the Town’s Website, News tab or see the Town Clerk.</a:t>
            </a:r>
          </a:p>
        </p:txBody>
      </p:sp>
    </p:spTree>
    <p:extLst>
      <p:ext uri="{BB962C8B-B14F-4D97-AF65-F5344CB8AC3E}">
        <p14:creationId xmlns:p14="http://schemas.microsoft.com/office/powerpoint/2010/main" val="16942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886">
              <a:defRPr/>
            </a:pPr>
            <a:r>
              <a:rPr lang="en-US" baseline="0" dirty="0">
                <a:latin typeface="Times New Roman" panose="02020603050405020304" pitchFamily="18" charset="0"/>
                <a:cs typeface="Times New Roman" panose="02020603050405020304" pitchFamily="18" charset="0"/>
              </a:rPr>
              <a:t>PETER presents the proposed FY21 Operating Budget</a:t>
            </a:r>
            <a:br>
              <a:rPr lang="en-US" baseline="0" dirty="0">
                <a:latin typeface="Times New Roman" panose="02020603050405020304" pitchFamily="18" charset="0"/>
                <a:cs typeface="Times New Roman" panose="02020603050405020304" pitchFamily="18" charset="0"/>
              </a:rPr>
            </a:br>
            <a:endParaRPr lang="en-US" baseline="0" dirty="0">
              <a:latin typeface="Times New Roman" panose="02020603050405020304" pitchFamily="18" charset="0"/>
              <a:cs typeface="Times New Roman" panose="02020603050405020304" pitchFamily="18" charset="0"/>
            </a:endParaRPr>
          </a:p>
          <a:p>
            <a:pPr defTabSz="904886">
              <a:defRPr/>
            </a:pPr>
            <a:endParaRPr lang="en-US" sz="1400" dirty="0">
              <a:solidFill>
                <a:schemeClr val="tx1">
                  <a:lumMod val="65000"/>
                </a:schemeClr>
              </a:solidFill>
              <a:latin typeface="Palatino Linotype" panose="02040502050505030304" pitchFamily="18" charset="0"/>
            </a:endParaRPr>
          </a:p>
          <a:p>
            <a:pPr defTabSz="904886">
              <a:defRPr/>
            </a:pPr>
            <a:endParaRPr lang="en-US" sz="1400" dirty="0">
              <a:solidFill>
                <a:srgbClr val="FF0000"/>
              </a:solidFill>
              <a:latin typeface="Palatino Linotype" panose="02040502050505030304" pitchFamily="18" charset="0"/>
            </a:endParaRPr>
          </a:p>
          <a:p>
            <a:endParaRPr lang="en-US" baseline="0" dirty="0">
              <a:solidFill>
                <a:srgbClr val="FF0000"/>
              </a:solidFill>
            </a:endParaRPr>
          </a:p>
        </p:txBody>
      </p:sp>
    </p:spTree>
    <p:extLst>
      <p:ext uri="{BB962C8B-B14F-4D97-AF65-F5344CB8AC3E}">
        <p14:creationId xmlns:p14="http://schemas.microsoft.com/office/powerpoint/2010/main" val="124608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1288" y="3788676"/>
            <a:ext cx="7388860" cy="3127534"/>
          </a:xfrm>
        </p:spPr>
        <p:txBody>
          <a:bodyPr/>
          <a:lstStyle/>
          <a:p>
            <a:r>
              <a:rPr lang="en-US" sz="1400" b="1" dirty="0">
                <a:latin typeface="Times New Roman" panose="02020603050405020304" pitchFamily="18" charset="0"/>
                <a:cs typeface="Times New Roman" panose="02020603050405020304" pitchFamily="18" charset="0"/>
              </a:rPr>
              <a:t>Before we go through the Warrant Articles, there are some that will impact the  property tax rate, for each of those, this slide is a very good explanation for understanding the impact.</a:t>
            </a:r>
          </a:p>
        </p:txBody>
      </p:sp>
    </p:spTree>
    <p:extLst>
      <p:ext uri="{BB962C8B-B14F-4D97-AF65-F5344CB8AC3E}">
        <p14:creationId xmlns:p14="http://schemas.microsoft.com/office/powerpoint/2010/main" val="315805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2881313" y="647700"/>
            <a:ext cx="3473450" cy="2605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pPr defTabSz="904886">
              <a:defRPr/>
            </a:pPr>
            <a:r>
              <a:rPr lang="en-US" altLang="en-US" dirty="0">
                <a:latin typeface="Times New Roman" panose="02020603050405020304" pitchFamily="18" charset="0"/>
                <a:cs typeface="Times New Roman" panose="02020603050405020304" pitchFamily="18" charset="0"/>
              </a:rPr>
              <a:t>PETER   </a:t>
            </a:r>
            <a:r>
              <a:rPr lang="en-US" altLang="en-US" sz="1400" b="1" dirty="0">
                <a:latin typeface="Times New Roman" panose="02020603050405020304" pitchFamily="18" charset="0"/>
                <a:cs typeface="Times New Roman" panose="02020603050405020304" pitchFamily="18" charset="0"/>
              </a:rPr>
              <a:t>Read</a:t>
            </a:r>
            <a:r>
              <a:rPr lang="en-US" altLang="en-US" sz="1400" dirty="0">
                <a:latin typeface="Times New Roman" panose="02020603050405020304" pitchFamily="18" charset="0"/>
                <a:cs typeface="Times New Roman" panose="02020603050405020304" pitchFamily="18" charset="0"/>
              </a:rPr>
              <a:t> the slide.</a:t>
            </a:r>
          </a:p>
          <a:p>
            <a:endParaRPr lang="en-US" dirty="0">
              <a:latin typeface="Palatino Linotype" panose="02040502050505030304" pitchFamily="18" charset="0"/>
            </a:endParaRPr>
          </a:p>
        </p:txBody>
      </p:sp>
    </p:spTree>
    <p:extLst>
      <p:ext uri="{BB962C8B-B14F-4D97-AF65-F5344CB8AC3E}">
        <p14:creationId xmlns:p14="http://schemas.microsoft.com/office/powerpoint/2010/main" val="252807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220" y="1295400"/>
            <a:ext cx="8369779" cy="5224463"/>
          </a:xfrm>
        </p:spPr>
        <p:txBody>
          <a:bodyPr/>
          <a:lstStyle>
            <a:lvl1pPr marL="361188" indent="-342900">
              <a:buFont typeface="Wingdings" panose="05000000000000000000" pitchFamily="2" charset="2"/>
              <a:buChar char="§"/>
              <a:defRPr/>
            </a:lvl1pPr>
            <a:lvl2pPr marL="726948" indent="-342900">
              <a:buFont typeface="Wingdings" panose="05000000000000000000" pitchFamily="2" charset="2"/>
              <a:buChar char="§"/>
              <a:defRPr/>
            </a:lvl2pPr>
            <a:lvl3pPr marL="1035558" indent="-285750">
              <a:buFont typeface="Wingdings" panose="05000000000000000000" pitchFamily="2" charset="2"/>
              <a:buChar char="§"/>
              <a:defRPr/>
            </a:lvl3pPr>
            <a:lvl4pPr marL="1401318" indent="-285750">
              <a:buFont typeface="Wingdings" panose="05000000000000000000" pitchFamily="2" charset="2"/>
              <a:buChar char="§"/>
              <a:defRPr/>
            </a:lvl4pPr>
            <a:lvl5pPr marL="1675638" indent="-28575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a:xfrm>
            <a:off x="381000" y="338137"/>
            <a:ext cx="8369778" cy="728663"/>
          </a:xfrm>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1676993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dirty="0"/>
              <a:t>Click to edit Master title style</a:t>
            </a:r>
          </a:p>
        </p:txBody>
      </p:sp>
      <p:sp>
        <p:nvSpPr>
          <p:cNvPr id="14" name="Date Placeholder 13"/>
          <p:cNvSpPr>
            <a:spLocks noGrp="1"/>
          </p:cNvSpPr>
          <p:nvPr>
            <p:ph type="dt" sz="half" idx="10"/>
          </p:nvPr>
        </p:nvSpPr>
        <p:spPr/>
        <p:txBody>
          <a:bodyPr/>
          <a:lstStyle/>
          <a:p>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783B0A90-14C0-49C5-9C7F-55C0D56C680C}"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Date Placeholder 6"/>
          <p:cNvSpPr>
            <a:spLocks noGrp="1"/>
          </p:cNvSpPr>
          <p:nvPr>
            <p:ph type="dt" sz="half" idx="10"/>
          </p:nvPr>
        </p:nvSpPr>
        <p:spPr/>
        <p:txBody>
          <a:bodyPr/>
          <a:lstStyle/>
          <a:p>
            <a:endParaRPr lang="en-US" dirty="0">
              <a:solidFill>
                <a:prstClr val="white">
                  <a:alpha val="60000"/>
                </a:prstClr>
              </a:solidFill>
            </a:endParaRPr>
          </a:p>
        </p:txBody>
      </p:sp>
      <p:sp>
        <p:nvSpPr>
          <p:cNvPr id="8" name="Slide Number Placeholder 7"/>
          <p:cNvSpPr>
            <a:spLocks noGrp="1"/>
          </p:cNvSpPr>
          <p:nvPr>
            <p:ph type="sldNum" sz="quarter" idx="11"/>
          </p:nvPr>
        </p:nvSpPr>
        <p:spPr/>
        <p:txBody>
          <a:bodyPr/>
          <a:lstStyle/>
          <a:p>
            <a:fld id="{783B0A90-14C0-49C5-9C7F-55C0D56C680C}" type="slidenum">
              <a:rPr lang="en-US" smtClean="0">
                <a:solidFill>
                  <a:prstClr val="white">
                    <a:alpha val="60000"/>
                  </a:prstClr>
                </a:solidFill>
              </a:rPr>
              <a:pPr/>
              <a:t>‹#›</a:t>
            </a:fld>
            <a:endParaRPr lang="en-US" dirty="0">
              <a:solidFill>
                <a:prstClr val="white">
                  <a:alpha val="60000"/>
                </a:prstClr>
              </a:solidFill>
            </a:endParaRPr>
          </a:p>
        </p:txBody>
      </p:sp>
      <p:sp>
        <p:nvSpPr>
          <p:cNvPr id="9" name="Footer Placeholder 8"/>
          <p:cNvSpPr>
            <a:spLocks noGrp="1"/>
          </p:cNvSpPr>
          <p:nvPr>
            <p:ph type="ftr" sz="quarter" idx="12"/>
          </p:nvPr>
        </p:nvSpPr>
        <p:spPr/>
        <p:txBody>
          <a:bodyPr/>
          <a:lstStyle/>
          <a:p>
            <a:endParaRPr lang="en-US" dirty="0">
              <a:solidFill>
                <a:prstClr val="white">
                  <a:alpha val="60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endParaRPr lang="en-US" dirty="0">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783B0A90-14C0-49C5-9C7F-55C0D56C680C}" type="slidenum">
              <a:rPr lang="en-US" smtClean="0">
                <a:solidFill>
                  <a:prstClr val="white">
                    <a:alpha val="60000"/>
                  </a:prstClr>
                </a:solidFill>
              </a:rPr>
              <a:pPr/>
              <a:t>‹#›</a:t>
            </a:fld>
            <a:endParaRPr lang="en-US" dirty="0">
              <a:solidFill>
                <a:prstClr val="white">
                  <a:alpha val="60000"/>
                </a:prstClr>
              </a:solidFill>
            </a:endParaRPr>
          </a:p>
        </p:txBody>
      </p:sp>
    </p:spTree>
  </p:cSld>
  <p:clrMap bg1="dk1" tx1="lt1" bg2="dk2" tx2="lt2" accent1="accent1" accent2="accent2" accent3="accent3" accent4="accent4" accent5="accent5" accent6="accent6" hlink="hlink" folHlink="folHlink"/>
  <p:sldLayoutIdLst>
    <p:sldLayoutId id="2147483712" r:id="rId1"/>
    <p:sldLayoutId id="2147483701" r:id="rId2"/>
    <p:sldLayoutId id="2147483705" r:id="rId3"/>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em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94035" y="1207786"/>
            <a:ext cx="4724399" cy="5384292"/>
          </a:xfrm>
        </p:spPr>
        <p:txBody>
          <a:bodyPr>
            <a:normAutofit fontScale="97500"/>
          </a:bodyPr>
          <a:lstStyle/>
          <a:p>
            <a:pPr marL="18288" indent="0" algn="ctr" eaLnBrk="1" fontAlgn="auto" hangingPunct="1">
              <a:spcAft>
                <a:spcPts val="0"/>
              </a:spcAft>
              <a:buNone/>
              <a:defRPr/>
            </a:pPr>
            <a:r>
              <a:rPr lang="en-US" sz="3600" b="1" dirty="0">
                <a:effectLst/>
                <a:ea typeface="+mj-ea"/>
                <a:cs typeface="+mj-cs"/>
              </a:rPr>
              <a:t>PUBLIC HEARING</a:t>
            </a:r>
          </a:p>
          <a:p>
            <a:pPr marL="18288" indent="0" algn="ctr" eaLnBrk="1" fontAlgn="auto" hangingPunct="1">
              <a:spcAft>
                <a:spcPts val="0"/>
              </a:spcAft>
              <a:buNone/>
              <a:defRPr/>
            </a:pPr>
            <a:endParaRPr lang="en-US" sz="3600" b="1" dirty="0">
              <a:effectLst/>
              <a:ea typeface="+mj-ea"/>
              <a:cs typeface="+mj-cs"/>
            </a:endParaRPr>
          </a:p>
          <a:p>
            <a:pPr marL="18288" indent="0" algn="ctr" eaLnBrk="1" fontAlgn="auto" hangingPunct="1">
              <a:spcAft>
                <a:spcPts val="0"/>
              </a:spcAft>
              <a:buNone/>
              <a:defRPr/>
            </a:pPr>
            <a:r>
              <a:rPr lang="en-US" sz="3600" b="1" dirty="0">
                <a:effectLst/>
                <a:ea typeface="+mj-ea"/>
                <a:cs typeface="+mj-cs"/>
              </a:rPr>
              <a:t>FY21 BUDGET</a:t>
            </a:r>
          </a:p>
          <a:p>
            <a:pPr marL="18288" indent="0" algn="ctr" eaLnBrk="1" fontAlgn="auto" hangingPunct="1">
              <a:spcAft>
                <a:spcPts val="0"/>
              </a:spcAft>
              <a:buNone/>
              <a:defRPr/>
            </a:pPr>
            <a:r>
              <a:rPr lang="en-US" sz="3600" b="1" dirty="0">
                <a:effectLst/>
                <a:ea typeface="+mj-ea"/>
                <a:cs typeface="+mj-cs"/>
              </a:rPr>
              <a:t> &amp; WARRANT ARTICLES</a:t>
            </a:r>
          </a:p>
          <a:p>
            <a:pPr marL="18288" indent="0" algn="ctr" eaLnBrk="1" fontAlgn="auto" hangingPunct="1">
              <a:spcAft>
                <a:spcPts val="0"/>
              </a:spcAft>
              <a:buNone/>
              <a:defRPr/>
            </a:pPr>
            <a:endParaRPr lang="en-US" sz="3600" b="1" dirty="0">
              <a:effectLst/>
              <a:ea typeface="+mj-ea"/>
              <a:cs typeface="+mj-cs"/>
            </a:endParaRPr>
          </a:p>
          <a:p>
            <a:pPr marL="18288" indent="0" algn="ctr">
              <a:buNone/>
              <a:defRPr/>
            </a:pPr>
            <a:r>
              <a:rPr lang="en-US" sz="3600" b="1" dirty="0">
                <a:effectLst/>
              </a:rPr>
              <a:t>JANUARY 13, 2020</a:t>
            </a:r>
            <a:endParaRPr lang="en-US" sz="3600" b="1" dirty="0">
              <a:effectLst/>
              <a:ea typeface="+mj-ea"/>
              <a:cs typeface="+mj-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12070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a:xfrm>
            <a:off x="9677400" y="6324600"/>
            <a:ext cx="302623" cy="228600"/>
          </a:xfrm>
        </p:spPr>
        <p:txBody>
          <a:bodyPr/>
          <a:lstStyle/>
          <a:p>
            <a:fld id="{783B0A90-14C0-49C5-9C7F-55C0D56C680C}" type="slidenum">
              <a:rPr lang="en-US" smtClean="0">
                <a:solidFill>
                  <a:prstClr val="white">
                    <a:alpha val="60000"/>
                  </a:prstClr>
                </a:solidFill>
              </a:rPr>
              <a:pPr/>
              <a:t>1</a:t>
            </a:fld>
            <a:endParaRPr lang="en-US" dirty="0">
              <a:solidFill>
                <a:prstClr val="white">
                  <a:alpha val="60000"/>
                </a:prstClr>
              </a:solidFill>
            </a:endParaRPr>
          </a:p>
        </p:txBody>
      </p:sp>
      <p:pic>
        <p:nvPicPr>
          <p:cNvPr id="3" name="Picture 2">
            <a:extLst>
              <a:ext uri="{FF2B5EF4-FFF2-40B4-BE49-F238E27FC236}">
                <a16:creationId xmlns:a16="http://schemas.microsoft.com/office/drawing/2014/main" id="{5365FC34-5975-4795-94AD-CF9BD7F3CCC7}"/>
              </a:ext>
            </a:extLst>
          </p:cNvPr>
          <p:cNvPicPr>
            <a:picLocks noChangeAspect="1"/>
          </p:cNvPicPr>
          <p:nvPr/>
        </p:nvPicPr>
        <p:blipFill>
          <a:blip r:embed="rId5"/>
          <a:stretch>
            <a:fillRect/>
          </a:stretch>
        </p:blipFill>
        <p:spPr>
          <a:xfrm>
            <a:off x="4801501" y="2015754"/>
            <a:ext cx="4060718" cy="3276600"/>
          </a:xfrm>
          <a:prstGeom prst="rect">
            <a:avLst/>
          </a:prstGeom>
          <a:solidFill>
            <a:srgbClr val="FFFFFF">
              <a:shade val="85000"/>
            </a:srgbClr>
          </a:solidFill>
          <a:ln w="3175" cap="sq">
            <a:solidFill>
              <a:schemeClr val="accent1">
                <a:lumMod val="60000"/>
                <a:lumOff val="40000"/>
              </a:schemeClr>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6165059-24D7-48F7-B90E-9B8CC28538EE}"/>
              </a:ext>
            </a:extLst>
          </p:cNvPr>
          <p:cNvSpPr txBox="1"/>
          <p:nvPr/>
        </p:nvSpPr>
        <p:spPr>
          <a:xfrm>
            <a:off x="5029200" y="5029200"/>
            <a:ext cx="1921166" cy="246221"/>
          </a:xfrm>
          <a:prstGeom prst="rect">
            <a:avLst/>
          </a:prstGeom>
          <a:noFill/>
        </p:spPr>
        <p:txBody>
          <a:bodyPr wrap="square" rtlCol="0">
            <a:spAutoFit/>
          </a:bodyPr>
          <a:lstStyle/>
          <a:p>
            <a:r>
              <a:rPr lang="en-US" sz="1000" dirty="0"/>
              <a:t>Photo courtesy of:</a:t>
            </a:r>
          </a:p>
        </p:txBody>
      </p:sp>
    </p:spTree>
    <p:extLst>
      <p:ext uri="{BB962C8B-B14F-4D97-AF65-F5344CB8AC3E}">
        <p14:creationId xmlns:p14="http://schemas.microsoft.com/office/powerpoint/2010/main" val="261594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8E3D6-BD97-4DC2-9115-855DE501D8D6}"/>
              </a:ext>
            </a:extLst>
          </p:cNvPr>
          <p:cNvSpPr>
            <a:spLocks noGrp="1"/>
          </p:cNvSpPr>
          <p:nvPr>
            <p:ph idx="1"/>
          </p:nvPr>
        </p:nvSpPr>
        <p:spPr>
          <a:xfrm>
            <a:off x="124690" y="817418"/>
            <a:ext cx="8866909" cy="5943600"/>
          </a:xfrm>
        </p:spPr>
        <p:txBody>
          <a:bodyPr>
            <a:noAutofit/>
          </a:bodyPr>
          <a:lstStyle/>
          <a:p>
            <a:pPr marL="18288" indent="0">
              <a:buNone/>
            </a:pPr>
            <a:r>
              <a:rPr lang="en-US" sz="2000" b="1" dirty="0">
                <a:effectLst/>
              </a:rPr>
              <a:t>The Administration Department is responsible for: </a:t>
            </a:r>
          </a:p>
          <a:p>
            <a:pPr lvl="1">
              <a:buFont typeface="Arial" panose="020B0604020202020204" pitchFamily="34" charset="0"/>
              <a:buChar char="•"/>
            </a:pPr>
            <a:r>
              <a:rPr lang="en-US" sz="2000" b="1" dirty="0"/>
              <a:t>General Town Government Operations</a:t>
            </a:r>
          </a:p>
          <a:p>
            <a:pPr lvl="1">
              <a:buFont typeface="Arial" panose="020B0604020202020204" pitchFamily="34" charset="0"/>
              <a:buChar char="•"/>
            </a:pPr>
            <a:r>
              <a:rPr lang="en-US" sz="2000" b="1" dirty="0"/>
              <a:t>Human Resources</a:t>
            </a:r>
          </a:p>
          <a:p>
            <a:pPr lvl="1">
              <a:buFont typeface="Arial" panose="020B0604020202020204" pitchFamily="34" charset="0"/>
              <a:buChar char="•"/>
            </a:pPr>
            <a:r>
              <a:rPr lang="en-US" sz="2000" b="1" dirty="0"/>
              <a:t>Communications</a:t>
            </a:r>
          </a:p>
          <a:p>
            <a:pPr lvl="1">
              <a:buFont typeface="Arial" panose="020B0604020202020204" pitchFamily="34" charset="0"/>
              <a:buChar char="•"/>
            </a:pPr>
            <a:r>
              <a:rPr lang="en-US" sz="2000" b="1" dirty="0"/>
              <a:t>Website Management</a:t>
            </a:r>
          </a:p>
          <a:p>
            <a:pPr lvl="1">
              <a:buFont typeface="Arial" panose="020B0604020202020204" pitchFamily="34" charset="0"/>
              <a:buChar char="•"/>
            </a:pPr>
            <a:r>
              <a:rPr lang="en-US" sz="2000" b="1" dirty="0"/>
              <a:t>Public Assistance/Social Service Agencies</a:t>
            </a:r>
          </a:p>
          <a:p>
            <a:pPr lvl="1">
              <a:buFont typeface="Arial" panose="020B0604020202020204" pitchFamily="34" charset="0"/>
              <a:buChar char="•"/>
            </a:pPr>
            <a:endParaRPr lang="en-US" sz="800" b="1" dirty="0"/>
          </a:p>
          <a:p>
            <a:pPr marL="18288" indent="0">
              <a:buNone/>
            </a:pPr>
            <a:r>
              <a:rPr lang="en-US" sz="2000" b="1" dirty="0"/>
              <a:t>During this year, Administration:</a:t>
            </a:r>
          </a:p>
          <a:p>
            <a:pPr marL="682625" indent="-341313">
              <a:buFont typeface="Arial" panose="020B0604020202020204" pitchFamily="34" charset="0"/>
              <a:buChar char="•"/>
            </a:pPr>
            <a:r>
              <a:rPr lang="en-US" sz="2000" b="1" dirty="0">
                <a:effectLst/>
              </a:rPr>
              <a:t>Provided staff support to the Board of Selectmen</a:t>
            </a:r>
          </a:p>
          <a:p>
            <a:pPr marL="682625" indent="-341313">
              <a:buFont typeface="Arial" panose="020B0604020202020204" pitchFamily="34" charset="0"/>
              <a:buChar char="•"/>
            </a:pPr>
            <a:r>
              <a:rPr lang="en-US" sz="2000" b="1" dirty="0">
                <a:effectLst/>
              </a:rPr>
              <a:t>Hired a new Town Administrator, Finance Director and Community Development Director</a:t>
            </a:r>
          </a:p>
          <a:p>
            <a:pPr marL="682625" indent="-341313">
              <a:buFont typeface="Arial" panose="020B0604020202020204" pitchFamily="34" charset="0"/>
              <a:buChar char="•"/>
            </a:pPr>
            <a:r>
              <a:rPr lang="en-US" sz="2000" b="1" dirty="0">
                <a:effectLst/>
              </a:rPr>
              <a:t>Oversaw the purchase and implementation of a new software program to improve the town budgeting process</a:t>
            </a:r>
          </a:p>
          <a:p>
            <a:pPr marL="682625" indent="-341313">
              <a:buFont typeface="Arial" panose="020B0604020202020204" pitchFamily="34" charset="0"/>
              <a:buChar char="•"/>
            </a:pPr>
            <a:r>
              <a:rPr lang="en-US" sz="2000" b="1" dirty="0">
                <a:effectLst/>
              </a:rPr>
              <a:t>Provided welfare assistance to nine Amherst residents</a:t>
            </a:r>
          </a:p>
          <a:p>
            <a:pPr marL="682625" indent="-341313">
              <a:buFont typeface="Arial" panose="020B0604020202020204" pitchFamily="34" charset="0"/>
              <a:buChar char="•"/>
            </a:pPr>
            <a:r>
              <a:rPr lang="en-US" sz="2000" b="1" dirty="0">
                <a:effectLst/>
              </a:rPr>
              <a:t>Oversaw the bid process for the new Information Technology (IT) contractor and copiers</a:t>
            </a:r>
          </a:p>
        </p:txBody>
      </p:sp>
      <p:sp>
        <p:nvSpPr>
          <p:cNvPr id="3" name="Title 2">
            <a:extLst>
              <a:ext uri="{FF2B5EF4-FFF2-40B4-BE49-F238E27FC236}">
                <a16:creationId xmlns:a16="http://schemas.microsoft.com/office/drawing/2014/main" id="{5FF087B6-5818-4D17-9FC7-4CE7F5E03E92}"/>
              </a:ext>
            </a:extLst>
          </p:cNvPr>
          <p:cNvSpPr>
            <a:spLocks noGrp="1"/>
          </p:cNvSpPr>
          <p:nvPr>
            <p:ph type="title"/>
          </p:nvPr>
        </p:nvSpPr>
        <p:spPr>
          <a:xfrm>
            <a:off x="256309" y="-76200"/>
            <a:ext cx="8382000" cy="914400"/>
          </a:xfrm>
        </p:spPr>
        <p:txBody>
          <a:bodyPr/>
          <a:lstStyle/>
          <a:p>
            <a:pPr algn="ctr"/>
            <a:r>
              <a:rPr lang="en-US" b="1" dirty="0">
                <a:effectLst/>
              </a:rPr>
              <a:t>Administration</a:t>
            </a:r>
          </a:p>
        </p:txBody>
      </p:sp>
      <p:sp>
        <p:nvSpPr>
          <p:cNvPr id="4" name="Slide Number Placeholder 3">
            <a:extLst>
              <a:ext uri="{FF2B5EF4-FFF2-40B4-BE49-F238E27FC236}">
                <a16:creationId xmlns:a16="http://schemas.microsoft.com/office/drawing/2014/main" id="{851B1BDE-FAA3-4215-95B1-D13CFF9E7831}"/>
              </a:ext>
            </a:extLst>
          </p:cNvPr>
          <p:cNvSpPr>
            <a:spLocks noGrp="1"/>
          </p:cNvSpPr>
          <p:nvPr>
            <p:ph type="sldNum" sz="quarter" idx="11"/>
          </p:nvPr>
        </p:nvSpPr>
        <p:spPr>
          <a:xfrm>
            <a:off x="8458200" y="6324600"/>
            <a:ext cx="2133600" cy="304800"/>
          </a:xfrm>
        </p:spPr>
        <p:txBody>
          <a:bodyPr/>
          <a:lstStyle/>
          <a:p>
            <a:fld id="{783B0A90-14C0-49C5-9C7F-55C0D56C680C}" type="slidenum">
              <a:rPr lang="en-US" smtClean="0">
                <a:solidFill>
                  <a:prstClr val="white">
                    <a:alpha val="60000"/>
                  </a:prstClr>
                </a:solidFill>
              </a:rPr>
              <a:pPr/>
              <a:t>10</a:t>
            </a:fld>
            <a:endParaRPr lang="en-US" dirty="0">
              <a:solidFill>
                <a:prstClr val="white">
                  <a:alpha val="60000"/>
                </a:prstClr>
              </a:solidFill>
            </a:endParaRPr>
          </a:p>
        </p:txBody>
      </p:sp>
    </p:spTree>
    <p:extLst>
      <p:ext uri="{BB962C8B-B14F-4D97-AF65-F5344CB8AC3E}">
        <p14:creationId xmlns:p14="http://schemas.microsoft.com/office/powerpoint/2010/main" val="4278195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8E3D6-BD97-4DC2-9115-855DE501D8D6}"/>
              </a:ext>
            </a:extLst>
          </p:cNvPr>
          <p:cNvSpPr>
            <a:spLocks noGrp="1"/>
          </p:cNvSpPr>
          <p:nvPr>
            <p:ph idx="1"/>
          </p:nvPr>
        </p:nvSpPr>
        <p:spPr>
          <a:xfrm>
            <a:off x="114300" y="784673"/>
            <a:ext cx="8839200" cy="5791200"/>
          </a:xfrm>
        </p:spPr>
        <p:txBody>
          <a:bodyPr>
            <a:normAutofit fontScale="25000" lnSpcReduction="20000"/>
          </a:bodyPr>
          <a:lstStyle/>
          <a:p>
            <a:pPr marL="18288" indent="0">
              <a:buNone/>
            </a:pPr>
            <a:r>
              <a:rPr lang="en-US" sz="8800" b="1" dirty="0">
                <a:effectLst/>
              </a:rPr>
              <a:t>The Amherst Office of Community Development includes building, code enforcement, planning, zoning, and economic development functions.  The Office provides support to the Town's Zoning Board of Adjustment, Planning Board, Historic District Commission, Conservation Commission, and the Heritage Commission.  The Office also supports the Capital Improvement Program Committee and assists other Town Departments and Boards as needed.</a:t>
            </a:r>
          </a:p>
          <a:p>
            <a:pPr marL="18288" indent="0">
              <a:buNone/>
            </a:pPr>
            <a:r>
              <a:rPr lang="en-US" sz="4000" b="1" dirty="0">
                <a:effectLst/>
              </a:rPr>
              <a:t> </a:t>
            </a:r>
          </a:p>
          <a:p>
            <a:pPr lvl="1">
              <a:buFont typeface="Arial" panose="020B0604020202020204" pitchFamily="34" charset="0"/>
              <a:buChar char="•"/>
            </a:pPr>
            <a:r>
              <a:rPr lang="en-US" sz="7600" b="1" dirty="0">
                <a:effectLst/>
              </a:rPr>
              <a:t>ZBA applications increased by six to 16 in 2019</a:t>
            </a:r>
            <a:r>
              <a:rPr lang="en-US" sz="7000" b="1" dirty="0">
                <a:effectLst/>
              </a:rPr>
              <a:t>.</a:t>
            </a:r>
          </a:p>
          <a:p>
            <a:pPr marL="384048" lvl="1" indent="0">
              <a:buNone/>
            </a:pPr>
            <a:r>
              <a:rPr lang="en-US" sz="2400" b="1" dirty="0">
                <a:effectLst/>
              </a:rPr>
              <a:t> </a:t>
            </a:r>
          </a:p>
          <a:p>
            <a:pPr lvl="1">
              <a:buFont typeface="Arial" panose="020B0604020202020204" pitchFamily="34" charset="0"/>
              <a:buChar char="•"/>
            </a:pPr>
            <a:r>
              <a:rPr lang="en-US" sz="7600" b="1" dirty="0">
                <a:effectLst/>
              </a:rPr>
              <a:t>HDC applications increase by five to 29 in 2019.</a:t>
            </a:r>
          </a:p>
          <a:p>
            <a:pPr marL="384048" lvl="1" indent="0">
              <a:buNone/>
            </a:pPr>
            <a:endParaRPr lang="en-US" sz="2400" b="1" dirty="0">
              <a:effectLst/>
            </a:endParaRPr>
          </a:p>
          <a:p>
            <a:pPr lvl="1">
              <a:buFont typeface="Arial" panose="020B0604020202020204" pitchFamily="34" charset="0"/>
              <a:buChar char="•"/>
            </a:pPr>
            <a:r>
              <a:rPr lang="en-US" sz="7600" b="1" dirty="0">
                <a:effectLst/>
              </a:rPr>
              <a:t>Planning Board applications decreased by three to 23 in 2019.</a:t>
            </a:r>
          </a:p>
          <a:p>
            <a:pPr marL="384048" lvl="1" indent="0">
              <a:buNone/>
            </a:pPr>
            <a:endParaRPr lang="en-US" sz="2400" b="1" dirty="0">
              <a:effectLst/>
            </a:endParaRPr>
          </a:p>
          <a:p>
            <a:pPr lvl="1">
              <a:buFont typeface="Arial" panose="020B0604020202020204" pitchFamily="34" charset="0"/>
              <a:buChar char="•"/>
            </a:pPr>
            <a:r>
              <a:rPr lang="en-US" sz="7600" b="1" dirty="0">
                <a:effectLst/>
              </a:rPr>
              <a:t>Building/Life Safety/Mechanical/Electrical/Plumbing permits increased by 272 to 1,149, a 31% increase over 2018.</a:t>
            </a:r>
          </a:p>
          <a:p>
            <a:pPr marL="384048" lvl="1" indent="0">
              <a:buNone/>
            </a:pPr>
            <a:r>
              <a:rPr lang="en-US" sz="2400" b="1" dirty="0">
                <a:effectLst/>
              </a:rPr>
              <a:t> </a:t>
            </a:r>
          </a:p>
          <a:p>
            <a:pPr lvl="1">
              <a:buFont typeface="Arial" panose="020B0604020202020204" pitchFamily="34" charset="0"/>
              <a:buChar char="•"/>
            </a:pPr>
            <a:r>
              <a:rPr lang="en-US" sz="7600" b="1" dirty="0">
                <a:effectLst/>
              </a:rPr>
              <a:t>Online permitting for Building and Life Safety Permits went live in 2019.</a:t>
            </a:r>
          </a:p>
          <a:p>
            <a:pPr marL="384048" lvl="1" indent="0">
              <a:buNone/>
            </a:pPr>
            <a:r>
              <a:rPr lang="en-US" sz="2400" b="1" dirty="0">
                <a:effectLst/>
              </a:rPr>
              <a:t> </a:t>
            </a:r>
          </a:p>
          <a:p>
            <a:pPr lvl="1">
              <a:buFont typeface="Arial" panose="020B0604020202020204" pitchFamily="34" charset="0"/>
              <a:buChar char="•"/>
            </a:pPr>
            <a:r>
              <a:rPr lang="en-US" sz="7600" b="1" dirty="0">
                <a:effectLst/>
              </a:rPr>
              <a:t>The Amherst Village Historic District Historic District Preservation and Evaluation Survey was completed in 2019.  This document can be found on the Town’s website on the HDC page.</a:t>
            </a:r>
            <a:endParaRPr lang="en-US" sz="7600" b="1" dirty="0"/>
          </a:p>
        </p:txBody>
      </p:sp>
      <p:sp>
        <p:nvSpPr>
          <p:cNvPr id="3" name="Title 2">
            <a:extLst>
              <a:ext uri="{FF2B5EF4-FFF2-40B4-BE49-F238E27FC236}">
                <a16:creationId xmlns:a16="http://schemas.microsoft.com/office/drawing/2014/main" id="{5FF087B6-5818-4D17-9FC7-4CE7F5E03E92}"/>
              </a:ext>
            </a:extLst>
          </p:cNvPr>
          <p:cNvSpPr>
            <a:spLocks noGrp="1"/>
          </p:cNvSpPr>
          <p:nvPr>
            <p:ph type="title"/>
          </p:nvPr>
        </p:nvSpPr>
        <p:spPr>
          <a:xfrm>
            <a:off x="342900" y="-107197"/>
            <a:ext cx="8382000" cy="914400"/>
          </a:xfrm>
        </p:spPr>
        <p:txBody>
          <a:bodyPr/>
          <a:lstStyle/>
          <a:p>
            <a:r>
              <a:rPr lang="en-US" b="1" dirty="0"/>
              <a:t>Community Development</a:t>
            </a:r>
          </a:p>
        </p:txBody>
      </p:sp>
      <p:sp>
        <p:nvSpPr>
          <p:cNvPr id="4" name="Slide Number Placeholder 3">
            <a:extLst>
              <a:ext uri="{FF2B5EF4-FFF2-40B4-BE49-F238E27FC236}">
                <a16:creationId xmlns:a16="http://schemas.microsoft.com/office/drawing/2014/main" id="{851B1BDE-FAA3-4215-95B1-D13CFF9E7831}"/>
              </a:ext>
            </a:extLst>
          </p:cNvPr>
          <p:cNvSpPr>
            <a:spLocks noGrp="1"/>
          </p:cNvSpPr>
          <p:nvPr>
            <p:ph type="sldNum" sz="quarter" idx="11"/>
          </p:nvPr>
        </p:nvSpPr>
        <p:spPr>
          <a:xfrm>
            <a:off x="8724900" y="6364064"/>
            <a:ext cx="2133600" cy="304800"/>
          </a:xfrm>
        </p:spPr>
        <p:txBody>
          <a:bodyPr/>
          <a:lstStyle/>
          <a:p>
            <a:fld id="{783B0A90-14C0-49C5-9C7F-55C0D56C680C}" type="slidenum">
              <a:rPr lang="en-US" smtClean="0">
                <a:solidFill>
                  <a:prstClr val="white">
                    <a:alpha val="60000"/>
                  </a:prstClr>
                </a:solidFill>
              </a:rPr>
              <a:pPr/>
              <a:t>11</a:t>
            </a:fld>
            <a:endParaRPr lang="en-US" dirty="0">
              <a:solidFill>
                <a:prstClr val="white">
                  <a:alpha val="60000"/>
                </a:prstClr>
              </a:solidFill>
            </a:endParaRPr>
          </a:p>
        </p:txBody>
      </p:sp>
    </p:spTree>
    <p:extLst>
      <p:ext uri="{BB962C8B-B14F-4D97-AF65-F5344CB8AC3E}">
        <p14:creationId xmlns:p14="http://schemas.microsoft.com/office/powerpoint/2010/main" val="229814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182389-9652-4FDE-AE1A-3E5549F0CFBD}"/>
              </a:ext>
            </a:extLst>
          </p:cNvPr>
          <p:cNvSpPr>
            <a:spLocks noGrp="1"/>
          </p:cNvSpPr>
          <p:nvPr>
            <p:ph idx="1"/>
          </p:nvPr>
        </p:nvSpPr>
        <p:spPr>
          <a:xfrm>
            <a:off x="240822" y="1295401"/>
            <a:ext cx="8369778" cy="5224462"/>
          </a:xfrm>
        </p:spPr>
        <p:txBody>
          <a:bodyPr>
            <a:normAutofit fontScale="92500" lnSpcReduction="10000"/>
          </a:bodyPr>
          <a:lstStyle/>
          <a:p>
            <a:pPr marL="0" indent="0" algn="ctr">
              <a:spcBef>
                <a:spcPts val="0"/>
              </a:spcBef>
              <a:buNone/>
            </a:pPr>
            <a:r>
              <a:rPr lang="en-US" sz="2800" i="1" dirty="0">
                <a:effectLst/>
                <a:latin typeface="+mj-lt"/>
                <a:ea typeface="Calibri" panose="020F0502020204030204" pitchFamily="34" charset="0"/>
              </a:rPr>
              <a:t>Vision Statement: </a:t>
            </a:r>
            <a:r>
              <a:rPr lang="en-US" sz="2800" dirty="0">
                <a:effectLst/>
                <a:latin typeface="+mj-lt"/>
                <a:ea typeface="Calibri" panose="020F0502020204030204" pitchFamily="34" charset="0"/>
              </a:rPr>
              <a:t> </a:t>
            </a:r>
            <a:r>
              <a:rPr lang="en-US" sz="2800" i="1" dirty="0">
                <a:effectLst/>
                <a:latin typeface="+mj-lt"/>
                <a:ea typeface="Calibri" panose="020F0502020204030204" pitchFamily="34" charset="0"/>
              </a:rPr>
              <a:t>To promote safety, foster justice, and inspire trust</a:t>
            </a:r>
          </a:p>
          <a:p>
            <a:pPr marL="0" indent="0">
              <a:spcBef>
                <a:spcPts val="0"/>
              </a:spcBef>
              <a:buNone/>
            </a:pPr>
            <a:endParaRPr lang="en-US" sz="2400" dirty="0">
              <a:effectLst/>
              <a:latin typeface="+mj-lt"/>
              <a:ea typeface="Calibri" panose="020F0502020204030204" pitchFamily="34" charset="0"/>
            </a:endParaRPr>
          </a:p>
          <a:p>
            <a:pPr marL="342900" lvl="0">
              <a:spcBef>
                <a:spcPts val="0"/>
              </a:spcBef>
              <a:buFont typeface="Symbol" panose="05050102010706020507" pitchFamily="18" charset="2"/>
              <a:buChar char=""/>
            </a:pPr>
            <a:r>
              <a:rPr lang="en-US" sz="2400" dirty="0">
                <a:effectLst/>
                <a:latin typeface="+mj-lt"/>
                <a:ea typeface="Calibri" panose="020F0502020204030204" pitchFamily="34" charset="0"/>
              </a:rPr>
              <a:t>Conducted 4</a:t>
            </a:r>
            <a:r>
              <a:rPr lang="en-US" sz="2400" baseline="30000" dirty="0">
                <a:effectLst/>
                <a:latin typeface="+mj-lt"/>
                <a:ea typeface="Calibri" panose="020F0502020204030204" pitchFamily="34" charset="0"/>
              </a:rPr>
              <a:t>th</a:t>
            </a:r>
            <a:r>
              <a:rPr lang="en-US" sz="2400" dirty="0">
                <a:effectLst/>
                <a:latin typeface="+mj-lt"/>
                <a:ea typeface="Calibri" panose="020F0502020204030204" pitchFamily="34" charset="0"/>
              </a:rPr>
              <a:t> biennial community survey of police services showing 92% overall approval rating.</a:t>
            </a:r>
          </a:p>
          <a:p>
            <a:pPr marL="0" lvl="0" indent="0">
              <a:spcBef>
                <a:spcPts val="0"/>
              </a:spcBef>
              <a:buNone/>
            </a:pPr>
            <a:endParaRPr lang="en-US" sz="1000" dirty="0">
              <a:effectLst/>
              <a:latin typeface="+mj-lt"/>
              <a:ea typeface="Calibri" panose="020F0502020204030204" pitchFamily="34" charset="0"/>
            </a:endParaRPr>
          </a:p>
          <a:p>
            <a:pPr marL="342900" lvl="0">
              <a:spcBef>
                <a:spcPts val="0"/>
              </a:spcBef>
              <a:buFont typeface="Symbol" panose="05050102010706020507" pitchFamily="18" charset="2"/>
              <a:buChar char=""/>
            </a:pPr>
            <a:r>
              <a:rPr lang="en-US" sz="2400" dirty="0">
                <a:effectLst/>
                <a:latin typeface="+mj-lt"/>
                <a:ea typeface="Calibri" panose="020F0502020204030204" pitchFamily="34" charset="0"/>
              </a:rPr>
              <a:t>Residential property crime continues to decline an average of 10% each year since 2015.</a:t>
            </a:r>
          </a:p>
          <a:p>
            <a:pPr marL="0" lvl="0" indent="0">
              <a:spcBef>
                <a:spcPts val="0"/>
              </a:spcBef>
              <a:buNone/>
            </a:pPr>
            <a:endParaRPr lang="en-US" sz="1000" dirty="0">
              <a:effectLst/>
              <a:latin typeface="+mj-lt"/>
              <a:ea typeface="Calibri" panose="020F0502020204030204" pitchFamily="34" charset="0"/>
            </a:endParaRPr>
          </a:p>
          <a:p>
            <a:pPr marL="342900" lvl="0">
              <a:spcBef>
                <a:spcPts val="0"/>
              </a:spcBef>
              <a:buFont typeface="Symbol" panose="05050102010706020507" pitchFamily="18" charset="2"/>
              <a:buChar char=""/>
            </a:pPr>
            <a:r>
              <a:rPr lang="en-US" sz="2400" dirty="0">
                <a:effectLst/>
                <a:latin typeface="+mj-lt"/>
                <a:ea typeface="Calibri" panose="020F0502020204030204" pitchFamily="34" charset="0"/>
              </a:rPr>
              <a:t>R.A.D. self-defense training program for women completes 6</a:t>
            </a:r>
            <a:r>
              <a:rPr lang="en-US" sz="2400" baseline="30000" dirty="0">
                <a:effectLst/>
                <a:latin typeface="+mj-lt"/>
                <a:ea typeface="Calibri" panose="020F0502020204030204" pitchFamily="34" charset="0"/>
              </a:rPr>
              <a:t>th</a:t>
            </a:r>
            <a:r>
              <a:rPr lang="en-US" sz="2400" dirty="0">
                <a:effectLst/>
                <a:latin typeface="+mj-lt"/>
                <a:ea typeface="Calibri" panose="020F0502020204030204" pitchFamily="34" charset="0"/>
              </a:rPr>
              <a:t> year with 150 graduates to date.</a:t>
            </a:r>
          </a:p>
          <a:p>
            <a:pPr marL="0" lvl="0" indent="0">
              <a:spcBef>
                <a:spcPts val="0"/>
              </a:spcBef>
              <a:buNone/>
            </a:pPr>
            <a:endParaRPr lang="en-US" sz="1000" dirty="0">
              <a:effectLst/>
              <a:latin typeface="+mj-lt"/>
              <a:ea typeface="Calibri" panose="020F0502020204030204" pitchFamily="34" charset="0"/>
            </a:endParaRPr>
          </a:p>
          <a:p>
            <a:pPr marL="342900" lvl="0">
              <a:spcBef>
                <a:spcPts val="0"/>
              </a:spcBef>
              <a:buFont typeface="Symbol" panose="05050102010706020507" pitchFamily="18" charset="2"/>
              <a:buChar char=""/>
            </a:pPr>
            <a:r>
              <a:rPr lang="en-US" sz="2400" dirty="0">
                <a:effectLst/>
                <a:latin typeface="+mj-lt"/>
                <a:ea typeface="Calibri" panose="020F0502020204030204" pitchFamily="34" charset="0"/>
              </a:rPr>
              <a:t>Drug task force continues to impact drug distribution in Amherst and surrounding communities.</a:t>
            </a:r>
          </a:p>
          <a:p>
            <a:pPr marL="0" lvl="0" indent="0">
              <a:spcBef>
                <a:spcPts val="0"/>
              </a:spcBef>
              <a:buNone/>
            </a:pPr>
            <a:endParaRPr lang="en-US" sz="2400" dirty="0">
              <a:effectLst/>
              <a:latin typeface="+mj-lt"/>
              <a:ea typeface="Calibri" panose="020F0502020204030204" pitchFamily="34" charset="0"/>
            </a:endParaRPr>
          </a:p>
          <a:p>
            <a:pPr marL="342900" lvl="0">
              <a:spcBef>
                <a:spcPts val="0"/>
              </a:spcBef>
              <a:buFont typeface="Symbol" panose="05050102010706020507" pitchFamily="18" charset="2"/>
              <a:buChar char=""/>
            </a:pPr>
            <a:r>
              <a:rPr lang="en-US" sz="2400" dirty="0">
                <a:effectLst/>
                <a:latin typeface="+mj-lt"/>
                <a:ea typeface="Calibri" panose="020F0502020204030204" pitchFamily="34" charset="0"/>
              </a:rPr>
              <a:t>Final design and construction plans underway for the upcoming police station renovation</a:t>
            </a:r>
            <a:r>
              <a:rPr lang="en-US" sz="2400" dirty="0">
                <a:effectLst/>
                <a:latin typeface="Calibri" panose="020F0502020204030204" pitchFamily="34" charset="0"/>
                <a:ea typeface="Calibri" panose="020F0502020204030204" pitchFamily="34" charset="0"/>
              </a:rPr>
              <a:t>.</a:t>
            </a:r>
          </a:p>
          <a:p>
            <a:endParaRPr lang="en-US" dirty="0"/>
          </a:p>
        </p:txBody>
      </p:sp>
      <p:sp>
        <p:nvSpPr>
          <p:cNvPr id="3" name="Title 2">
            <a:extLst>
              <a:ext uri="{FF2B5EF4-FFF2-40B4-BE49-F238E27FC236}">
                <a16:creationId xmlns:a16="http://schemas.microsoft.com/office/drawing/2014/main" id="{52C4287F-4737-4479-99B8-55D24C5A6B8E}"/>
              </a:ext>
            </a:extLst>
          </p:cNvPr>
          <p:cNvSpPr>
            <a:spLocks noGrp="1"/>
          </p:cNvSpPr>
          <p:nvPr>
            <p:ph type="title"/>
          </p:nvPr>
        </p:nvSpPr>
        <p:spPr/>
        <p:txBody>
          <a:bodyPr/>
          <a:lstStyle/>
          <a:p>
            <a:r>
              <a:rPr lang="en-US" b="1" dirty="0">
                <a:effectLst/>
              </a:rPr>
              <a:t>Amherst Police Department</a:t>
            </a:r>
          </a:p>
        </p:txBody>
      </p:sp>
      <p:sp>
        <p:nvSpPr>
          <p:cNvPr id="5" name="Slide Number Placeholder 3">
            <a:extLst>
              <a:ext uri="{FF2B5EF4-FFF2-40B4-BE49-F238E27FC236}">
                <a16:creationId xmlns:a16="http://schemas.microsoft.com/office/drawing/2014/main" id="{1839DF59-8284-4AC7-8667-46BA23477E0E}"/>
              </a:ext>
            </a:extLst>
          </p:cNvPr>
          <p:cNvSpPr txBox="1">
            <a:spLocks/>
          </p:cNvSpPr>
          <p:nvPr/>
        </p:nvSpPr>
        <p:spPr>
          <a:xfrm>
            <a:off x="8610600" y="6364064"/>
            <a:ext cx="2247900" cy="3415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12</a:t>
            </a:fld>
            <a:endParaRPr lang="en-US" dirty="0">
              <a:solidFill>
                <a:prstClr val="white">
                  <a:alpha val="60000"/>
                </a:prstClr>
              </a:solidFill>
            </a:endParaRPr>
          </a:p>
        </p:txBody>
      </p:sp>
    </p:spTree>
    <p:extLst>
      <p:ext uri="{BB962C8B-B14F-4D97-AF65-F5344CB8AC3E}">
        <p14:creationId xmlns:p14="http://schemas.microsoft.com/office/powerpoint/2010/main" val="1844711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6EAD9-2188-4B17-9AB7-778C5E6F09F9}"/>
              </a:ext>
            </a:extLst>
          </p:cNvPr>
          <p:cNvSpPr>
            <a:spLocks noGrp="1"/>
          </p:cNvSpPr>
          <p:nvPr>
            <p:ph idx="1"/>
          </p:nvPr>
        </p:nvSpPr>
        <p:spPr>
          <a:xfrm>
            <a:off x="130444" y="1136542"/>
            <a:ext cx="8763000" cy="5459278"/>
          </a:xfrm>
        </p:spPr>
        <p:txBody>
          <a:bodyPr>
            <a:normAutofit fontScale="25000" lnSpcReduction="20000"/>
          </a:bodyPr>
          <a:lstStyle/>
          <a:p>
            <a:pPr lvl="0">
              <a:buFont typeface="Arial" panose="020B0604020202020204" pitchFamily="34" charset="0"/>
              <a:buChar char="•"/>
            </a:pPr>
            <a:r>
              <a:rPr lang="en-US" sz="8600" b="1" dirty="0">
                <a:effectLst/>
              </a:rPr>
              <a:t>Emergency Medical Calls for FY19 are up 3.5% over FY18.</a:t>
            </a:r>
          </a:p>
          <a:p>
            <a:pPr marL="18288" lvl="0" indent="0">
              <a:buNone/>
            </a:pPr>
            <a:endParaRPr lang="en-US" sz="4000" b="1" dirty="0">
              <a:effectLst/>
            </a:endParaRPr>
          </a:p>
          <a:p>
            <a:pPr lvl="0">
              <a:buFont typeface="Arial" panose="020B0604020202020204" pitchFamily="34" charset="0"/>
              <a:buChar char="•"/>
            </a:pPr>
            <a:r>
              <a:rPr lang="en-US" sz="8600" b="1" dirty="0">
                <a:effectLst/>
              </a:rPr>
              <a:t>Fire call numbers for FY18 and FY19 have a difference of a single call.</a:t>
            </a:r>
          </a:p>
          <a:p>
            <a:pPr marL="18288" lvl="0" indent="0">
              <a:buNone/>
            </a:pPr>
            <a:endParaRPr lang="en-US" sz="4000" b="1" dirty="0">
              <a:effectLst/>
            </a:endParaRPr>
          </a:p>
          <a:p>
            <a:pPr lvl="0">
              <a:buFont typeface="Arial" panose="020B0604020202020204" pitchFamily="34" charset="0"/>
              <a:buChar char="•"/>
            </a:pPr>
            <a:r>
              <a:rPr lang="en-US" sz="8600" b="1" dirty="0">
                <a:effectLst/>
              </a:rPr>
              <a:t> Heart Safe Community Initiative continues with over 500 Students and 71 Adults being trained in Cardio Pulmonary Resuscitation (CPR).</a:t>
            </a:r>
          </a:p>
          <a:p>
            <a:pPr marL="18288" lvl="0" indent="0">
              <a:buNone/>
            </a:pPr>
            <a:endParaRPr lang="en-US" sz="4000" b="1" dirty="0">
              <a:effectLst/>
            </a:endParaRPr>
          </a:p>
          <a:p>
            <a:pPr lvl="0">
              <a:buFont typeface="Arial" panose="020B0604020202020204" pitchFamily="34" charset="0"/>
              <a:buChar char="•"/>
            </a:pPr>
            <a:r>
              <a:rPr lang="en-US" sz="8600" b="1" dirty="0">
                <a:effectLst/>
              </a:rPr>
              <a:t>Two Call Firefighters completed the NH Fire Academy’s Firefighter I Program.</a:t>
            </a:r>
          </a:p>
          <a:p>
            <a:pPr marL="18288" lvl="0" indent="0">
              <a:buNone/>
            </a:pPr>
            <a:endParaRPr lang="en-US" sz="4000" b="1" dirty="0">
              <a:effectLst/>
            </a:endParaRPr>
          </a:p>
          <a:p>
            <a:pPr lvl="0">
              <a:buFont typeface="Arial" panose="020B0604020202020204" pitchFamily="34" charset="0"/>
              <a:buChar char="•"/>
            </a:pPr>
            <a:r>
              <a:rPr lang="en-US" sz="8600" b="1" dirty="0">
                <a:effectLst/>
              </a:rPr>
              <a:t>One Call Firefighter has completed the EMT Program and two more need to test out.</a:t>
            </a:r>
          </a:p>
          <a:p>
            <a:pPr marL="18288" lvl="0" indent="0">
              <a:buNone/>
            </a:pPr>
            <a:endParaRPr lang="en-US" sz="4000" b="1" dirty="0">
              <a:effectLst/>
            </a:endParaRPr>
          </a:p>
          <a:p>
            <a:pPr lvl="0">
              <a:buFont typeface="Arial" panose="020B0604020202020204" pitchFamily="34" charset="0"/>
              <a:buChar char="•"/>
            </a:pPr>
            <a:r>
              <a:rPr lang="en-US" sz="8600" b="1" dirty="0">
                <a:effectLst/>
              </a:rPr>
              <a:t>One Call Firefighter EMT completed the Advanced EMT Program.</a:t>
            </a:r>
          </a:p>
          <a:p>
            <a:pPr marL="18288" lvl="0" indent="0">
              <a:buNone/>
            </a:pPr>
            <a:endParaRPr lang="en-US" sz="4000" b="1" dirty="0">
              <a:effectLst/>
            </a:endParaRPr>
          </a:p>
          <a:p>
            <a:pPr lvl="0">
              <a:buFont typeface="Arial" panose="020B0604020202020204" pitchFamily="34" charset="0"/>
              <a:buChar char="•"/>
            </a:pPr>
            <a:r>
              <a:rPr lang="en-US" sz="8600" b="1" dirty="0">
                <a:effectLst/>
              </a:rPr>
              <a:t>Two Call Fire Firefighters have become members of FEMA’s Urban Search and Rescue (USAR) Team.</a:t>
            </a:r>
          </a:p>
          <a:p>
            <a:pPr marL="18288" lvl="0" indent="0">
              <a:buNone/>
            </a:pPr>
            <a:endParaRPr lang="en-US" sz="4000" b="1" dirty="0">
              <a:effectLst/>
            </a:endParaRPr>
          </a:p>
          <a:p>
            <a:pPr lvl="0">
              <a:buFont typeface="Arial" panose="020B0604020202020204" pitchFamily="34" charset="0"/>
              <a:buChar char="•"/>
            </a:pPr>
            <a:r>
              <a:rPr lang="en-US" sz="8600" b="1" dirty="0">
                <a:effectLst/>
              </a:rPr>
              <a:t>Three Call Firefighters have become Driver Operators of our Fire Apparatus. </a:t>
            </a:r>
          </a:p>
          <a:p>
            <a:pPr marL="18288" indent="0">
              <a:buNone/>
            </a:pPr>
            <a:endParaRPr lang="en-US" dirty="0"/>
          </a:p>
        </p:txBody>
      </p:sp>
      <p:sp>
        <p:nvSpPr>
          <p:cNvPr id="3" name="Title 2">
            <a:extLst>
              <a:ext uri="{FF2B5EF4-FFF2-40B4-BE49-F238E27FC236}">
                <a16:creationId xmlns:a16="http://schemas.microsoft.com/office/drawing/2014/main" id="{0C6756FB-EF38-41ED-AB8B-12EEA59353EE}"/>
              </a:ext>
            </a:extLst>
          </p:cNvPr>
          <p:cNvSpPr>
            <a:spLocks noGrp="1"/>
          </p:cNvSpPr>
          <p:nvPr>
            <p:ph type="title"/>
          </p:nvPr>
        </p:nvSpPr>
        <p:spPr>
          <a:xfrm>
            <a:off x="148525" y="27122"/>
            <a:ext cx="7543800" cy="914400"/>
          </a:xfrm>
        </p:spPr>
        <p:txBody>
          <a:bodyPr/>
          <a:lstStyle/>
          <a:p>
            <a:pPr algn="ctr"/>
            <a:r>
              <a:rPr lang="en-US" sz="4800" b="1" dirty="0">
                <a:effectLst/>
              </a:rPr>
              <a:t>Amherst Fire Rescue</a:t>
            </a:r>
          </a:p>
        </p:txBody>
      </p:sp>
      <p:sp>
        <p:nvSpPr>
          <p:cNvPr id="4" name="Slide Number Placeholder 3">
            <a:extLst>
              <a:ext uri="{FF2B5EF4-FFF2-40B4-BE49-F238E27FC236}">
                <a16:creationId xmlns:a16="http://schemas.microsoft.com/office/drawing/2014/main" id="{86EAF1D3-2C81-474E-8464-45F27C1ABE16}"/>
              </a:ext>
            </a:extLst>
          </p:cNvPr>
          <p:cNvSpPr>
            <a:spLocks noGrp="1"/>
          </p:cNvSpPr>
          <p:nvPr>
            <p:ph type="sldNum" sz="quarter" idx="11"/>
          </p:nvPr>
        </p:nvSpPr>
        <p:spPr>
          <a:xfrm>
            <a:off x="8534400" y="6400800"/>
            <a:ext cx="2133600" cy="304800"/>
          </a:xfrm>
        </p:spPr>
        <p:txBody>
          <a:bodyPr/>
          <a:lstStyle/>
          <a:p>
            <a:fld id="{783B0A90-14C0-49C5-9C7F-55C0D56C680C}" type="slidenum">
              <a:rPr lang="en-US" smtClean="0">
                <a:solidFill>
                  <a:prstClr val="white">
                    <a:alpha val="60000"/>
                  </a:prstClr>
                </a:solidFill>
              </a:rPr>
              <a:pPr/>
              <a:t>13</a:t>
            </a:fld>
            <a:endParaRPr lang="en-US" dirty="0">
              <a:solidFill>
                <a:prstClr val="white">
                  <a:alpha val="60000"/>
                </a:prstClr>
              </a:solidFill>
            </a:endParaRPr>
          </a:p>
        </p:txBody>
      </p:sp>
    </p:spTree>
    <p:extLst>
      <p:ext uri="{BB962C8B-B14F-4D97-AF65-F5344CB8AC3E}">
        <p14:creationId xmlns:p14="http://schemas.microsoft.com/office/powerpoint/2010/main" val="3222589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E25EAF-2ADB-4D9F-896D-7388DB1C4131}"/>
              </a:ext>
            </a:extLst>
          </p:cNvPr>
          <p:cNvSpPr>
            <a:spLocks noGrp="1"/>
          </p:cNvSpPr>
          <p:nvPr>
            <p:ph idx="1"/>
          </p:nvPr>
        </p:nvSpPr>
        <p:spPr>
          <a:xfrm>
            <a:off x="387458" y="1172275"/>
            <a:ext cx="8451742" cy="5304725"/>
          </a:xfrm>
        </p:spPr>
        <p:txBody>
          <a:bodyPr>
            <a:normAutofit/>
          </a:bodyPr>
          <a:lstStyle/>
          <a:p>
            <a:pPr marL="0" indent="0" algn="ctr">
              <a:spcBef>
                <a:spcPts val="0"/>
              </a:spcBef>
              <a:buNone/>
            </a:pPr>
            <a:r>
              <a:rPr lang="en-US" sz="2800" b="1" i="1" dirty="0">
                <a:effectLst/>
                <a:latin typeface="+mj-lt"/>
                <a:ea typeface="Calibri" panose="020F0502020204030204" pitchFamily="34" charset="0"/>
              </a:rPr>
              <a:t>Providing 24/7 dispatching for police, fire, ambulance, and public works services</a:t>
            </a:r>
          </a:p>
          <a:p>
            <a:pPr marL="0" indent="0">
              <a:spcBef>
                <a:spcPts val="0"/>
              </a:spcBef>
              <a:buNone/>
            </a:pPr>
            <a:endParaRPr lang="en-US" sz="2400" dirty="0">
              <a:effectLst/>
              <a:latin typeface="+mj-lt"/>
              <a:ea typeface="Calibri" panose="020F0502020204030204" pitchFamily="34" charset="0"/>
            </a:endParaRPr>
          </a:p>
          <a:p>
            <a:pPr marL="342900" lvl="0" indent="-342900">
              <a:spcBef>
                <a:spcPts val="0"/>
              </a:spcBef>
              <a:buFont typeface="Symbol" panose="05050102010706020507" pitchFamily="18" charset="2"/>
              <a:buChar char=""/>
            </a:pPr>
            <a:r>
              <a:rPr lang="en-US" sz="2400" b="1" dirty="0">
                <a:effectLst/>
                <a:latin typeface="+mj-lt"/>
                <a:ea typeface="Calibri" panose="020F0502020204030204" pitchFamily="34" charset="0"/>
              </a:rPr>
              <a:t>Over 49,000 calls for service logged through the Communications Center.</a:t>
            </a:r>
          </a:p>
          <a:p>
            <a:pPr marL="342900" lvl="0" indent="-342900">
              <a:spcBef>
                <a:spcPts val="0"/>
              </a:spcBef>
              <a:buFont typeface="Symbol" panose="05050102010706020507" pitchFamily="18" charset="2"/>
              <a:buChar char=""/>
            </a:pPr>
            <a:endParaRPr lang="en-US" sz="1000" b="1" dirty="0">
              <a:effectLst/>
              <a:latin typeface="+mj-lt"/>
              <a:ea typeface="Calibri" panose="020F0502020204030204" pitchFamily="34" charset="0"/>
            </a:endParaRPr>
          </a:p>
          <a:p>
            <a:pPr marL="342900" lvl="0" indent="-342900">
              <a:spcBef>
                <a:spcPts val="0"/>
              </a:spcBef>
              <a:buFont typeface="Symbol" panose="05050102010706020507" pitchFamily="18" charset="2"/>
              <a:buChar char=""/>
            </a:pPr>
            <a:r>
              <a:rPr lang="en-US" sz="2400" b="1" dirty="0">
                <a:effectLst/>
                <a:latin typeface="+mj-lt"/>
                <a:ea typeface="Calibri" panose="020F0502020204030204" pitchFamily="34" charset="0"/>
              </a:rPr>
              <a:t>Communications Specialists also served over 3,100 walk-in lobby visitors in 2019.</a:t>
            </a:r>
          </a:p>
          <a:p>
            <a:pPr marL="0" lvl="0" indent="0">
              <a:spcBef>
                <a:spcPts val="0"/>
              </a:spcBef>
              <a:buNone/>
            </a:pPr>
            <a:endParaRPr lang="en-US" sz="1000" b="1" dirty="0">
              <a:effectLst/>
              <a:latin typeface="+mj-lt"/>
              <a:ea typeface="Calibri" panose="020F0502020204030204" pitchFamily="34" charset="0"/>
            </a:endParaRPr>
          </a:p>
          <a:p>
            <a:pPr marL="342900" lvl="0" indent="-342900">
              <a:spcBef>
                <a:spcPts val="0"/>
              </a:spcBef>
              <a:buFont typeface="Symbol" panose="05050102010706020507" pitchFamily="18" charset="2"/>
              <a:buChar char=""/>
            </a:pPr>
            <a:r>
              <a:rPr lang="en-US" sz="2400" b="1" dirty="0">
                <a:effectLst/>
                <a:latin typeface="+mj-lt"/>
                <a:ea typeface="Calibri" panose="020F0502020204030204" pitchFamily="34" charset="0"/>
              </a:rPr>
              <a:t>Biennial community surveys show a 94% caller satisfaction rating over the last four years.</a:t>
            </a:r>
          </a:p>
          <a:p>
            <a:pPr marL="0" lvl="0" indent="0">
              <a:spcBef>
                <a:spcPts val="0"/>
              </a:spcBef>
              <a:buNone/>
            </a:pPr>
            <a:endParaRPr lang="en-US" sz="1000" b="1" dirty="0">
              <a:effectLst/>
              <a:latin typeface="+mj-lt"/>
              <a:ea typeface="Calibri" panose="020F0502020204030204" pitchFamily="34" charset="0"/>
            </a:endParaRPr>
          </a:p>
          <a:p>
            <a:pPr marL="342900" lvl="0" indent="-342900">
              <a:spcBef>
                <a:spcPts val="0"/>
              </a:spcBef>
              <a:buFont typeface="Symbol" panose="05050102010706020507" pitchFamily="18" charset="2"/>
              <a:buChar char=""/>
            </a:pPr>
            <a:r>
              <a:rPr lang="en-US" sz="2400" b="1" dirty="0">
                <a:effectLst/>
                <a:latin typeface="+mj-lt"/>
                <a:ea typeface="Calibri" panose="020F0502020204030204" pitchFamily="34" charset="0"/>
              </a:rPr>
              <a:t>Maintenance and improvement of Communications Center infrastructure continues.</a:t>
            </a:r>
            <a:endParaRPr lang="en-US" sz="2400" b="1" dirty="0">
              <a:effectLst/>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593D131F-65C5-4BEE-A594-16F605A7D1DB}"/>
              </a:ext>
            </a:extLst>
          </p:cNvPr>
          <p:cNvSpPr>
            <a:spLocks noGrp="1"/>
          </p:cNvSpPr>
          <p:nvPr>
            <p:ph type="title"/>
          </p:nvPr>
        </p:nvSpPr>
        <p:spPr>
          <a:xfrm>
            <a:off x="381000" y="254000"/>
            <a:ext cx="7543800" cy="914400"/>
          </a:xfrm>
        </p:spPr>
        <p:txBody>
          <a:bodyPr/>
          <a:lstStyle/>
          <a:p>
            <a:pPr algn="ctr"/>
            <a:r>
              <a:rPr lang="en-US" b="1" dirty="0">
                <a:effectLst/>
              </a:rPr>
              <a:t>Communications Center</a:t>
            </a:r>
          </a:p>
        </p:txBody>
      </p:sp>
      <p:sp>
        <p:nvSpPr>
          <p:cNvPr id="4" name="Slide Number Placeholder 3">
            <a:extLst>
              <a:ext uri="{FF2B5EF4-FFF2-40B4-BE49-F238E27FC236}">
                <a16:creationId xmlns:a16="http://schemas.microsoft.com/office/drawing/2014/main" id="{02A29DC8-DEAE-4B04-BE98-E1F4C043BBE8}"/>
              </a:ext>
            </a:extLst>
          </p:cNvPr>
          <p:cNvSpPr>
            <a:spLocks noGrp="1"/>
          </p:cNvSpPr>
          <p:nvPr>
            <p:ph type="sldNum" sz="quarter" idx="11"/>
          </p:nvPr>
        </p:nvSpPr>
        <p:spPr>
          <a:xfrm>
            <a:off x="8534400" y="6324600"/>
            <a:ext cx="2133600" cy="304800"/>
          </a:xfrm>
        </p:spPr>
        <p:txBody>
          <a:bodyPr/>
          <a:lstStyle/>
          <a:p>
            <a:fld id="{783B0A90-14C0-49C5-9C7F-55C0D56C680C}" type="slidenum">
              <a:rPr lang="en-US" smtClean="0">
                <a:solidFill>
                  <a:prstClr val="white">
                    <a:alpha val="60000"/>
                  </a:prstClr>
                </a:solidFill>
              </a:rPr>
              <a:pPr/>
              <a:t>14</a:t>
            </a:fld>
            <a:endParaRPr lang="en-US" dirty="0">
              <a:solidFill>
                <a:prstClr val="white">
                  <a:alpha val="60000"/>
                </a:prstClr>
              </a:solidFill>
            </a:endParaRPr>
          </a:p>
        </p:txBody>
      </p:sp>
    </p:spTree>
    <p:extLst>
      <p:ext uri="{BB962C8B-B14F-4D97-AF65-F5344CB8AC3E}">
        <p14:creationId xmlns:p14="http://schemas.microsoft.com/office/powerpoint/2010/main" val="143163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0AEC3A-EE1D-4D90-BFD8-4FA782ECD5CD}"/>
              </a:ext>
            </a:extLst>
          </p:cNvPr>
          <p:cNvSpPr>
            <a:spLocks noGrp="1"/>
          </p:cNvSpPr>
          <p:nvPr>
            <p:ph type="title"/>
          </p:nvPr>
        </p:nvSpPr>
        <p:spPr>
          <a:xfrm>
            <a:off x="615711" y="0"/>
            <a:ext cx="8369778" cy="728663"/>
          </a:xfrm>
        </p:spPr>
        <p:txBody>
          <a:bodyPr/>
          <a:lstStyle/>
          <a:p>
            <a:r>
              <a:rPr lang="en-US" b="1" dirty="0">
                <a:effectLst/>
              </a:rPr>
              <a:t>Department of Public Works</a:t>
            </a:r>
          </a:p>
        </p:txBody>
      </p:sp>
      <p:sp>
        <p:nvSpPr>
          <p:cNvPr id="4" name="Slide Number Placeholder 3">
            <a:extLst>
              <a:ext uri="{FF2B5EF4-FFF2-40B4-BE49-F238E27FC236}">
                <a16:creationId xmlns:a16="http://schemas.microsoft.com/office/drawing/2014/main" id="{39669A3D-B9F4-40EA-AD09-E8B9C4ED83B2}"/>
              </a:ext>
            </a:extLst>
          </p:cNvPr>
          <p:cNvSpPr txBox="1">
            <a:spLocks/>
          </p:cNvSpPr>
          <p:nvPr/>
        </p:nvSpPr>
        <p:spPr>
          <a:xfrm>
            <a:off x="8534400" y="63246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15</a:t>
            </a:fld>
            <a:endParaRPr lang="en-US" dirty="0">
              <a:solidFill>
                <a:prstClr val="white">
                  <a:alpha val="60000"/>
                </a:prstClr>
              </a:solidFill>
            </a:endParaRPr>
          </a:p>
        </p:txBody>
      </p:sp>
      <p:sp>
        <p:nvSpPr>
          <p:cNvPr id="5" name="Rectangle 3">
            <a:extLst>
              <a:ext uri="{FF2B5EF4-FFF2-40B4-BE49-F238E27FC236}">
                <a16:creationId xmlns:a16="http://schemas.microsoft.com/office/drawing/2014/main" id="{5E73F1B5-9356-49B1-A4E6-A278E7F2C049}"/>
              </a:ext>
            </a:extLst>
          </p:cNvPr>
          <p:cNvSpPr>
            <a:spLocks noGrp="1" noChangeArrowheads="1"/>
          </p:cNvSpPr>
          <p:nvPr>
            <p:ph idx="1"/>
          </p:nvPr>
        </p:nvSpPr>
        <p:spPr>
          <a:xfrm>
            <a:off x="178830" y="1447800"/>
            <a:ext cx="8660370" cy="5653008"/>
          </a:xfrm>
        </p:spPr>
        <p:txBody>
          <a:bodyPr>
            <a:normAutofit fontScale="25000" lnSpcReduction="20000"/>
          </a:bodyPr>
          <a:lstStyle/>
          <a:p>
            <a:endParaRPr lang="en-US" sz="1600" dirty="0"/>
          </a:p>
          <a:p>
            <a:endParaRPr lang="en-US" sz="1600" dirty="0"/>
          </a:p>
          <a:p>
            <a:pPr marL="342900"/>
            <a:endParaRPr lang="en-US" sz="8800" dirty="0"/>
          </a:p>
          <a:p>
            <a:pPr marL="0" indent="0">
              <a:buNone/>
            </a:pPr>
            <a:endParaRPr lang="en-US" sz="8800" dirty="0"/>
          </a:p>
          <a:p>
            <a:pPr marL="0" indent="0">
              <a:buNone/>
            </a:pPr>
            <a:endParaRPr lang="en-US" sz="8800" dirty="0"/>
          </a:p>
          <a:p>
            <a:pPr marL="342900"/>
            <a:r>
              <a:rPr lang="en-US" sz="8800" b="1" dirty="0">
                <a:effectLst/>
              </a:rPr>
              <a:t>Completed 3.54 miles of road in accordance with the 7-year road plan.</a:t>
            </a:r>
          </a:p>
          <a:p>
            <a:pPr marL="342900"/>
            <a:endParaRPr lang="en-US" sz="4000" b="1" dirty="0">
              <a:effectLst/>
            </a:endParaRPr>
          </a:p>
          <a:p>
            <a:pPr marL="342900"/>
            <a:r>
              <a:rPr lang="en-US" sz="8800" b="1" dirty="0">
                <a:effectLst/>
              </a:rPr>
              <a:t>Base coat applied to another 0.91 miles, to be finished in the Spring.  For a total of 4.45 miles of road, this includes 3 segments of Boston Post Rd for 1.73 miles, and all or parts of: Seaverns Bridge, Mont Vernon Rd, Lake Front, Pavilion, Broadway and Courthouse.  Additionally, a base coat was applied to 0.91 mile of Merrimack Rd.  </a:t>
            </a:r>
            <a:r>
              <a:rPr lang="en-US" sz="8000" b="1" dirty="0">
                <a:effectLst/>
              </a:rPr>
              <a:t> </a:t>
            </a:r>
          </a:p>
          <a:p>
            <a:pPr marL="342900"/>
            <a:endParaRPr lang="en-US" sz="4000" b="1" dirty="0">
              <a:effectLst/>
            </a:endParaRPr>
          </a:p>
          <a:p>
            <a:pPr marL="342900"/>
            <a:r>
              <a:rPr lang="en-US" sz="8800" b="1" dirty="0">
                <a:effectLst/>
              </a:rPr>
              <a:t>Improved lines of sight, grading, drainage, guard rails and tree trimming/remova</a:t>
            </a:r>
            <a:r>
              <a:rPr lang="en-US" sz="8000" b="1" dirty="0">
                <a:effectLst/>
              </a:rPr>
              <a:t>l.   </a:t>
            </a:r>
          </a:p>
          <a:p>
            <a:pPr marL="0" indent="0">
              <a:buNone/>
            </a:pPr>
            <a:endParaRPr lang="en-US" sz="4000" b="1" dirty="0">
              <a:effectLst/>
            </a:endParaRPr>
          </a:p>
          <a:p>
            <a:pPr marL="342900" indent="-342900"/>
            <a:r>
              <a:rPr lang="en-US" sz="8800" b="1" dirty="0">
                <a:effectLst/>
              </a:rPr>
              <a:t>A 36” and 32” twin culvert were ‘slip lined’ on The Flume.  This method saved the town over $100K and will last at least 75 yrs. </a:t>
            </a:r>
          </a:p>
          <a:p>
            <a:pPr marL="342900" indent="-342900"/>
            <a:endParaRPr lang="en-US" sz="4000" b="1" dirty="0">
              <a:effectLst/>
            </a:endParaRPr>
          </a:p>
          <a:p>
            <a:pPr marL="342900" indent="-342900"/>
            <a:r>
              <a:rPr lang="en-US" sz="8800" b="1" dirty="0">
                <a:effectLst/>
              </a:rPr>
              <a:t>Replaced failed twin 18” culverts on Merrimack Rd with a 48” culvert, using an expedited NHDES permit process and the assistance of the Amherst Conservation Commission. </a:t>
            </a:r>
          </a:p>
          <a:p>
            <a:pPr marL="0" indent="0">
              <a:buNone/>
            </a:pPr>
            <a:endParaRPr lang="en-US" sz="4000" b="1" dirty="0">
              <a:effectLst/>
            </a:endParaRPr>
          </a:p>
          <a:p>
            <a:pPr marL="342900" indent="-342900"/>
            <a:r>
              <a:rPr lang="en-US" sz="8800" b="1" dirty="0">
                <a:effectLst/>
              </a:rPr>
              <a:t>Completed the drainage and paving at the Police/Fire Rescue complex. </a:t>
            </a:r>
          </a:p>
          <a:p>
            <a:pPr marL="18288" indent="0">
              <a:buNone/>
            </a:pPr>
            <a:endParaRPr lang="en-US" sz="8000" dirty="0">
              <a:effectLst/>
            </a:endParaRPr>
          </a:p>
          <a:p>
            <a:endParaRPr lang="en-US" sz="8000" dirty="0">
              <a:effectLst/>
            </a:endParaRPr>
          </a:p>
          <a:p>
            <a:endParaRPr lang="en-US" sz="8000" dirty="0"/>
          </a:p>
          <a:p>
            <a:pPr marL="18288" indent="0">
              <a:buNone/>
            </a:pPr>
            <a:endParaRPr lang="en-US" sz="8600" u="sng" dirty="0"/>
          </a:p>
          <a:p>
            <a:endParaRPr lang="en-US" sz="8600" dirty="0"/>
          </a:p>
          <a:p>
            <a:endParaRPr lang="en-US" sz="8600" dirty="0"/>
          </a:p>
          <a:p>
            <a:pPr marL="18288" indent="0">
              <a:spcAft>
                <a:spcPts val="600"/>
              </a:spcAft>
              <a:buNone/>
            </a:pPr>
            <a:endParaRPr lang="en-US" b="1" dirty="0"/>
          </a:p>
          <a:p>
            <a:pPr>
              <a:spcAft>
                <a:spcPts val="600"/>
              </a:spcAft>
              <a:buFont typeface="Wingdings" panose="05000000000000000000" pitchFamily="2" charset="2"/>
              <a:buChar char="§"/>
            </a:pPr>
            <a:endParaRPr lang="en-US" b="1" dirty="0"/>
          </a:p>
          <a:p>
            <a:pPr>
              <a:spcAft>
                <a:spcPts val="600"/>
              </a:spcAft>
              <a:buFont typeface="Wingdings" panose="05000000000000000000" pitchFamily="2" charset="2"/>
              <a:buChar char="§"/>
            </a:pPr>
            <a:endParaRPr lang="en-US" sz="2400" b="1" dirty="0"/>
          </a:p>
        </p:txBody>
      </p:sp>
    </p:spTree>
    <p:extLst>
      <p:ext uri="{BB962C8B-B14F-4D97-AF65-F5344CB8AC3E}">
        <p14:creationId xmlns:p14="http://schemas.microsoft.com/office/powerpoint/2010/main" val="50744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7578B8-1B1F-4F47-9F3F-355EDC2B41D1}"/>
              </a:ext>
            </a:extLst>
          </p:cNvPr>
          <p:cNvSpPr>
            <a:spLocks noGrp="1"/>
          </p:cNvSpPr>
          <p:nvPr>
            <p:ph idx="1"/>
          </p:nvPr>
        </p:nvSpPr>
        <p:spPr>
          <a:xfrm>
            <a:off x="387110" y="1295400"/>
            <a:ext cx="8369779" cy="5148263"/>
          </a:xfrm>
        </p:spPr>
        <p:txBody>
          <a:bodyPr>
            <a:normAutofit/>
          </a:bodyPr>
          <a:lstStyle/>
          <a:p>
            <a:pPr marL="342900"/>
            <a:r>
              <a:rPr lang="en-US" sz="2200" b="1" dirty="0">
                <a:effectLst/>
              </a:rPr>
              <a:t>Improved drainage and applied a base coat of pavement at the Transfer Station entrance. </a:t>
            </a:r>
          </a:p>
          <a:p>
            <a:pPr marL="0" indent="0">
              <a:buNone/>
            </a:pPr>
            <a:endParaRPr lang="en-US" sz="1000" b="1" dirty="0">
              <a:effectLst/>
            </a:endParaRPr>
          </a:p>
          <a:p>
            <a:pPr marL="342900"/>
            <a:r>
              <a:rPr lang="en-US" sz="2200" b="1" dirty="0">
                <a:effectLst/>
              </a:rPr>
              <a:t>Implemented the NHDES salt reduction program called Green SnoPro for winter operations.  Preliminary data suggests the department is reducing salt by more than 25% and sand by 75%.  The use of this plan is a collaboration between the department and the Amherst Conservation Commission.</a:t>
            </a:r>
          </a:p>
          <a:p>
            <a:pPr marL="0" indent="0">
              <a:buNone/>
            </a:pPr>
            <a:endParaRPr lang="en-US" sz="1000" b="1" dirty="0">
              <a:effectLst/>
            </a:endParaRPr>
          </a:p>
          <a:p>
            <a:pPr marL="342900"/>
            <a:r>
              <a:rPr lang="en-US" sz="2200" b="1" dirty="0">
                <a:effectLst/>
              </a:rPr>
              <a:t>Use of the Mobile Work Management System and gaining good data for costs of work, including labor, equipment and material.  For this winter we are concentrating on winter storm reporting.  Especially for the goal of reducing overall salt usage.    </a:t>
            </a:r>
          </a:p>
          <a:p>
            <a:pPr marL="0" lvl="0" indent="0">
              <a:buNone/>
            </a:pPr>
            <a:endParaRPr lang="en-US" sz="2800" b="1" dirty="0"/>
          </a:p>
          <a:p>
            <a:pPr marL="18288" indent="0">
              <a:buNone/>
            </a:pPr>
            <a:endParaRPr lang="en-US" dirty="0"/>
          </a:p>
        </p:txBody>
      </p:sp>
      <p:sp>
        <p:nvSpPr>
          <p:cNvPr id="3" name="Title 2">
            <a:extLst>
              <a:ext uri="{FF2B5EF4-FFF2-40B4-BE49-F238E27FC236}">
                <a16:creationId xmlns:a16="http://schemas.microsoft.com/office/drawing/2014/main" id="{9A4AE0A1-CD91-4BCC-879E-26AE5DEB5ADF}"/>
              </a:ext>
            </a:extLst>
          </p:cNvPr>
          <p:cNvSpPr>
            <a:spLocks noGrp="1"/>
          </p:cNvSpPr>
          <p:nvPr>
            <p:ph type="title"/>
          </p:nvPr>
        </p:nvSpPr>
        <p:spPr>
          <a:xfrm>
            <a:off x="304800" y="43669"/>
            <a:ext cx="8839200" cy="794531"/>
          </a:xfrm>
        </p:spPr>
        <p:txBody>
          <a:bodyPr/>
          <a:lstStyle/>
          <a:p>
            <a:r>
              <a:rPr lang="en-US" sz="3900" b="1" dirty="0">
                <a:effectLst/>
              </a:rPr>
              <a:t>Department of Public Works </a:t>
            </a:r>
            <a:r>
              <a:rPr lang="en-US" sz="3900" dirty="0"/>
              <a:t>(Cont.)</a:t>
            </a:r>
          </a:p>
        </p:txBody>
      </p:sp>
      <p:sp>
        <p:nvSpPr>
          <p:cNvPr id="4" name="Slide Number Placeholder 3">
            <a:extLst>
              <a:ext uri="{FF2B5EF4-FFF2-40B4-BE49-F238E27FC236}">
                <a16:creationId xmlns:a16="http://schemas.microsoft.com/office/drawing/2014/main" id="{1BF406DC-0444-4AEA-9976-78C8322FCFC4}"/>
              </a:ext>
            </a:extLst>
          </p:cNvPr>
          <p:cNvSpPr txBox="1">
            <a:spLocks/>
          </p:cNvSpPr>
          <p:nvPr/>
        </p:nvSpPr>
        <p:spPr>
          <a:xfrm>
            <a:off x="8724900" y="6364064"/>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16</a:t>
            </a:fld>
            <a:endParaRPr lang="en-US" dirty="0">
              <a:solidFill>
                <a:prstClr val="white">
                  <a:alpha val="60000"/>
                </a:prstClr>
              </a:solidFill>
            </a:endParaRPr>
          </a:p>
        </p:txBody>
      </p:sp>
    </p:spTree>
    <p:extLst>
      <p:ext uri="{BB962C8B-B14F-4D97-AF65-F5344CB8AC3E}">
        <p14:creationId xmlns:p14="http://schemas.microsoft.com/office/powerpoint/2010/main" val="192722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8CA35-4C4B-432C-B5A3-7D927CED03D8}"/>
              </a:ext>
            </a:extLst>
          </p:cNvPr>
          <p:cNvSpPr>
            <a:spLocks noGrp="1"/>
          </p:cNvSpPr>
          <p:nvPr>
            <p:ph type="title"/>
          </p:nvPr>
        </p:nvSpPr>
        <p:spPr>
          <a:xfrm>
            <a:off x="76200" y="171773"/>
            <a:ext cx="8991600" cy="914400"/>
          </a:xfrm>
        </p:spPr>
        <p:txBody>
          <a:bodyPr/>
          <a:lstStyle/>
          <a:p>
            <a:r>
              <a:rPr lang="en-US" sz="4500" b="1" dirty="0">
                <a:effectLst/>
              </a:rPr>
              <a:t>Baboosic Lake Community Septic</a:t>
            </a:r>
          </a:p>
        </p:txBody>
      </p:sp>
      <p:sp>
        <p:nvSpPr>
          <p:cNvPr id="4" name="Slide Number Placeholder 3">
            <a:extLst>
              <a:ext uri="{FF2B5EF4-FFF2-40B4-BE49-F238E27FC236}">
                <a16:creationId xmlns:a16="http://schemas.microsoft.com/office/drawing/2014/main" id="{7166E6EC-2BCD-449C-8DF8-13D4EFE779F0}"/>
              </a:ext>
            </a:extLst>
          </p:cNvPr>
          <p:cNvSpPr>
            <a:spLocks noGrp="1"/>
          </p:cNvSpPr>
          <p:nvPr>
            <p:ph type="sldNum" sz="quarter" idx="11"/>
          </p:nvPr>
        </p:nvSpPr>
        <p:spPr>
          <a:xfrm>
            <a:off x="8610600" y="6400800"/>
            <a:ext cx="2133600" cy="304800"/>
          </a:xfrm>
        </p:spPr>
        <p:txBody>
          <a:bodyPr/>
          <a:lstStyle/>
          <a:p>
            <a:fld id="{783B0A90-14C0-49C5-9C7F-55C0D56C680C}" type="slidenum">
              <a:rPr lang="en-US" smtClean="0">
                <a:solidFill>
                  <a:prstClr val="white">
                    <a:alpha val="60000"/>
                  </a:prstClr>
                </a:solidFill>
              </a:rPr>
              <a:pPr/>
              <a:t>17</a:t>
            </a:fld>
            <a:endParaRPr lang="en-US" dirty="0">
              <a:solidFill>
                <a:prstClr val="white">
                  <a:alpha val="60000"/>
                </a:prstClr>
              </a:solidFill>
            </a:endParaRPr>
          </a:p>
        </p:txBody>
      </p:sp>
      <p:sp>
        <p:nvSpPr>
          <p:cNvPr id="5" name="Subtitle 2">
            <a:extLst>
              <a:ext uri="{FF2B5EF4-FFF2-40B4-BE49-F238E27FC236}">
                <a16:creationId xmlns:a16="http://schemas.microsoft.com/office/drawing/2014/main" id="{FD3DFDFD-E3ED-44B8-8AE4-18507B457406}"/>
              </a:ext>
            </a:extLst>
          </p:cNvPr>
          <p:cNvSpPr>
            <a:spLocks noGrp="1"/>
          </p:cNvSpPr>
          <p:nvPr>
            <p:ph idx="1"/>
          </p:nvPr>
        </p:nvSpPr>
        <p:spPr>
          <a:xfrm>
            <a:off x="171450" y="1085850"/>
            <a:ext cx="8743950" cy="5086350"/>
          </a:xfrm>
        </p:spPr>
        <p:txBody>
          <a:bodyPr>
            <a:normAutofit lnSpcReduction="10000"/>
          </a:bodyPr>
          <a:lstStyle/>
          <a:p>
            <a:pPr marL="342900" indent="-342900" algn="l">
              <a:buFont typeface="Arial" panose="020B0604020202020204" pitchFamily="34" charset="0"/>
              <a:buChar char="•"/>
            </a:pPr>
            <a:r>
              <a:rPr lang="en-US" sz="2800" b="1" dirty="0">
                <a:effectLst/>
              </a:rPr>
              <a:t>The Baboosic Lake Community Septic System, has been operating since 2005.  The warrant article approving the system, requires it to be self-sustaining.</a:t>
            </a:r>
          </a:p>
          <a:p>
            <a:pPr marL="0" indent="0" algn="l">
              <a:buNone/>
            </a:pPr>
            <a:endParaRPr lang="en-US" sz="1400" b="1" dirty="0">
              <a:effectLst/>
            </a:endParaRPr>
          </a:p>
          <a:p>
            <a:pPr marL="342900" indent="-342900" algn="l">
              <a:buFont typeface="Arial" panose="020B0604020202020204" pitchFamily="34" charset="0"/>
              <a:buChar char="•"/>
            </a:pPr>
            <a:r>
              <a:rPr lang="en-US" sz="2800" b="1" dirty="0">
                <a:effectLst/>
              </a:rPr>
              <a:t>We are bringing the financial accounting for the system into the town budget at the recommendation of the Town’s financial auditors.</a:t>
            </a:r>
          </a:p>
          <a:p>
            <a:pPr marL="0" indent="0" algn="l">
              <a:buNone/>
            </a:pPr>
            <a:endParaRPr lang="en-US" sz="1400" b="1" dirty="0">
              <a:effectLst/>
            </a:endParaRPr>
          </a:p>
          <a:p>
            <a:pPr marL="342900" indent="-342900" algn="l">
              <a:buFont typeface="Arial" panose="020B0604020202020204" pitchFamily="34" charset="0"/>
              <a:buChar char="•"/>
            </a:pPr>
            <a:r>
              <a:rPr lang="en-US" sz="2800" b="1" dirty="0">
                <a:effectLst/>
              </a:rPr>
              <a:t>This budget reflects no tax dollars being expended.  It represents Operating, Maintenance and Depreciation costs borne by the connected residences</a:t>
            </a:r>
            <a:r>
              <a:rPr lang="en-US" sz="2400" b="1" dirty="0">
                <a:effectLst/>
              </a:rPr>
              <a:t>. </a:t>
            </a:r>
          </a:p>
        </p:txBody>
      </p:sp>
    </p:spTree>
    <p:extLst>
      <p:ext uri="{BB962C8B-B14F-4D97-AF65-F5344CB8AC3E}">
        <p14:creationId xmlns:p14="http://schemas.microsoft.com/office/powerpoint/2010/main" val="987340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61231-8408-44AB-985E-3018E6B189EF}"/>
              </a:ext>
            </a:extLst>
          </p:cNvPr>
          <p:cNvSpPr>
            <a:spLocks noGrp="1"/>
          </p:cNvSpPr>
          <p:nvPr>
            <p:ph idx="1"/>
          </p:nvPr>
        </p:nvSpPr>
        <p:spPr>
          <a:xfrm>
            <a:off x="381000" y="1295400"/>
            <a:ext cx="8534400" cy="5029200"/>
          </a:xfrm>
        </p:spPr>
        <p:txBody>
          <a:bodyPr>
            <a:normAutofit fontScale="47500" lnSpcReduction="20000"/>
          </a:bodyPr>
          <a:lstStyle/>
          <a:p>
            <a:pPr>
              <a:buFont typeface="Arial" panose="020B0604020202020204" pitchFamily="34" charset="0"/>
              <a:buChar char="•"/>
            </a:pPr>
            <a:r>
              <a:rPr lang="en-US" sz="5100" b="1" dirty="0">
                <a:effectLst/>
              </a:rPr>
              <a:t>Continued large growth in programming for all Amherst Residents.</a:t>
            </a:r>
          </a:p>
          <a:p>
            <a:pPr>
              <a:buFont typeface="Arial" panose="020B0604020202020204" pitchFamily="34" charset="0"/>
              <a:buChar char="•"/>
            </a:pPr>
            <a:endParaRPr lang="en-US" b="1" dirty="0">
              <a:effectLst/>
            </a:endParaRPr>
          </a:p>
          <a:p>
            <a:pPr>
              <a:buFont typeface="Arial" panose="020B0604020202020204" pitchFamily="34" charset="0"/>
              <a:buChar char="•"/>
            </a:pPr>
            <a:r>
              <a:rPr lang="en-US" sz="5100" b="1" dirty="0">
                <a:effectLst/>
              </a:rPr>
              <a:t>Recipient of the New Hampshire Recreation &amp; Park Association’s Clarence  B Shellnutt Award for program excellence for the Amherst Makerspace program.  </a:t>
            </a:r>
          </a:p>
          <a:p>
            <a:pPr marL="18288" indent="0">
              <a:buNone/>
            </a:pPr>
            <a:endParaRPr lang="en-US" b="1" dirty="0">
              <a:effectLst/>
            </a:endParaRPr>
          </a:p>
          <a:p>
            <a:pPr>
              <a:buFont typeface="Arial" panose="020B0604020202020204" pitchFamily="34" charset="0"/>
              <a:buChar char="•"/>
            </a:pPr>
            <a:r>
              <a:rPr lang="en-US" sz="5100" b="1" dirty="0">
                <a:effectLst/>
              </a:rPr>
              <a:t>Initiated a new program called Kids On Bikes to get more youth outside into nature.</a:t>
            </a:r>
          </a:p>
          <a:p>
            <a:pPr marL="18288" indent="0">
              <a:buNone/>
            </a:pPr>
            <a:endParaRPr lang="en-US" b="1" dirty="0">
              <a:effectLst/>
            </a:endParaRPr>
          </a:p>
          <a:p>
            <a:pPr>
              <a:buFont typeface="Arial" panose="020B0604020202020204" pitchFamily="34" charset="0"/>
              <a:buChar char="•"/>
            </a:pPr>
            <a:r>
              <a:rPr lang="en-US" sz="5100" b="1" dirty="0">
                <a:effectLst/>
              </a:rPr>
              <a:t>Installed Tee Pads to Birch Park Disc Golf Course.</a:t>
            </a:r>
          </a:p>
          <a:p>
            <a:pPr marL="18288" indent="0">
              <a:buNone/>
            </a:pPr>
            <a:endParaRPr lang="en-US" b="1" dirty="0">
              <a:effectLst/>
            </a:endParaRPr>
          </a:p>
          <a:p>
            <a:pPr>
              <a:buFont typeface="Arial" panose="020B0604020202020204" pitchFamily="34" charset="0"/>
              <a:buChar char="•"/>
            </a:pPr>
            <a:r>
              <a:rPr lang="en-US" sz="5100" b="1" dirty="0">
                <a:effectLst/>
              </a:rPr>
              <a:t>Growth in Environmental Education Programming at the Peabody Mill Environmental Center</a:t>
            </a:r>
            <a:r>
              <a:rPr lang="en-US" b="1" dirty="0">
                <a:effectLst/>
              </a:rPr>
              <a:t>. </a:t>
            </a:r>
          </a:p>
          <a:p>
            <a:endParaRPr lang="en-US" dirty="0"/>
          </a:p>
        </p:txBody>
      </p:sp>
      <p:sp>
        <p:nvSpPr>
          <p:cNvPr id="3" name="Title 2">
            <a:extLst>
              <a:ext uri="{FF2B5EF4-FFF2-40B4-BE49-F238E27FC236}">
                <a16:creationId xmlns:a16="http://schemas.microsoft.com/office/drawing/2014/main" id="{217E707B-EA19-4332-BD98-79D5D5E82269}"/>
              </a:ext>
            </a:extLst>
          </p:cNvPr>
          <p:cNvSpPr>
            <a:spLocks noGrp="1"/>
          </p:cNvSpPr>
          <p:nvPr>
            <p:ph type="title"/>
          </p:nvPr>
        </p:nvSpPr>
        <p:spPr>
          <a:xfrm>
            <a:off x="609600" y="76200"/>
            <a:ext cx="7543800" cy="914400"/>
          </a:xfrm>
        </p:spPr>
        <p:txBody>
          <a:bodyPr/>
          <a:lstStyle/>
          <a:p>
            <a:pPr algn="ctr"/>
            <a:r>
              <a:rPr lang="en-US" b="1" dirty="0">
                <a:effectLst/>
              </a:rPr>
              <a:t>Recreation Department</a:t>
            </a:r>
          </a:p>
        </p:txBody>
      </p:sp>
      <p:sp>
        <p:nvSpPr>
          <p:cNvPr id="4" name="Slide Number Placeholder 3">
            <a:extLst>
              <a:ext uri="{FF2B5EF4-FFF2-40B4-BE49-F238E27FC236}">
                <a16:creationId xmlns:a16="http://schemas.microsoft.com/office/drawing/2014/main" id="{961BF2E0-66AD-40EF-9225-157354F9E64A}"/>
              </a:ext>
            </a:extLst>
          </p:cNvPr>
          <p:cNvSpPr>
            <a:spLocks noGrp="1"/>
          </p:cNvSpPr>
          <p:nvPr>
            <p:ph type="sldNum" sz="quarter" idx="11"/>
          </p:nvPr>
        </p:nvSpPr>
        <p:spPr>
          <a:xfrm>
            <a:off x="8458200" y="6324600"/>
            <a:ext cx="2133600" cy="304800"/>
          </a:xfrm>
        </p:spPr>
        <p:txBody>
          <a:bodyPr/>
          <a:lstStyle/>
          <a:p>
            <a:fld id="{783B0A90-14C0-49C5-9C7F-55C0D56C680C}" type="slidenum">
              <a:rPr lang="en-US" smtClean="0">
                <a:solidFill>
                  <a:prstClr val="white">
                    <a:alpha val="60000"/>
                  </a:prstClr>
                </a:solidFill>
              </a:rPr>
              <a:pPr/>
              <a:t>18</a:t>
            </a:fld>
            <a:endParaRPr lang="en-US" dirty="0">
              <a:solidFill>
                <a:prstClr val="white">
                  <a:alpha val="60000"/>
                </a:prstClr>
              </a:solidFill>
            </a:endParaRPr>
          </a:p>
        </p:txBody>
      </p:sp>
    </p:spTree>
    <p:extLst>
      <p:ext uri="{BB962C8B-B14F-4D97-AF65-F5344CB8AC3E}">
        <p14:creationId xmlns:p14="http://schemas.microsoft.com/office/powerpoint/2010/main" val="3052532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B7678-452D-4714-A441-236CC0A3834D}"/>
              </a:ext>
            </a:extLst>
          </p:cNvPr>
          <p:cNvSpPr>
            <a:spLocks noGrp="1"/>
          </p:cNvSpPr>
          <p:nvPr>
            <p:ph idx="1"/>
          </p:nvPr>
        </p:nvSpPr>
        <p:spPr>
          <a:xfrm>
            <a:off x="152400" y="1295400"/>
            <a:ext cx="8686800" cy="5029200"/>
          </a:xfrm>
        </p:spPr>
        <p:txBody>
          <a:bodyPr>
            <a:normAutofit/>
          </a:bodyPr>
          <a:lstStyle/>
          <a:p>
            <a:pPr>
              <a:buClr>
                <a:schemeClr val="tx1"/>
              </a:buClr>
              <a:buSzPct val="95000"/>
              <a:buFont typeface="Arial" panose="020B0604020202020204" pitchFamily="34" charset="0"/>
              <a:buChar char="•"/>
            </a:pPr>
            <a:r>
              <a:rPr lang="en-US" sz="2400" b="1" dirty="0">
                <a:effectLst/>
              </a:rPr>
              <a:t>Completed the plan and approved funding for renovation of service desks and staff space (which should be in progress by the time this is presented).</a:t>
            </a:r>
          </a:p>
          <a:p>
            <a:pPr>
              <a:buClr>
                <a:schemeClr val="tx1"/>
              </a:buClr>
              <a:buSzPct val="95000"/>
              <a:buFont typeface="Arial" panose="020B0604020202020204" pitchFamily="34" charset="0"/>
              <a:buChar char="•"/>
            </a:pPr>
            <a:endParaRPr lang="en-US" sz="2400" b="1" dirty="0">
              <a:effectLst/>
            </a:endParaRPr>
          </a:p>
          <a:p>
            <a:pPr>
              <a:buClr>
                <a:schemeClr val="tx1"/>
              </a:buClr>
              <a:buSzPct val="95000"/>
              <a:buFont typeface="Arial" panose="020B0604020202020204" pitchFamily="34" charset="0"/>
              <a:buChar char="•"/>
            </a:pPr>
            <a:r>
              <a:rPr lang="en-US" sz="2400" b="1" dirty="0">
                <a:effectLst/>
              </a:rPr>
              <a:t>Made circulation policy more user-friendly by reducing fines and making circulation periods more consistent.</a:t>
            </a:r>
          </a:p>
          <a:p>
            <a:pPr marL="18288" indent="0">
              <a:buClr>
                <a:schemeClr val="tx1"/>
              </a:buClr>
              <a:buSzPct val="95000"/>
              <a:buNone/>
            </a:pPr>
            <a:endParaRPr lang="en-US" sz="2400" b="1" dirty="0">
              <a:effectLst/>
            </a:endParaRPr>
          </a:p>
          <a:p>
            <a:pPr>
              <a:buClr>
                <a:schemeClr val="tx1"/>
              </a:buClr>
              <a:buSzPct val="95000"/>
              <a:buFont typeface="Arial" panose="020B0604020202020204" pitchFamily="34" charset="0"/>
              <a:buChar char="•"/>
            </a:pPr>
            <a:r>
              <a:rPr lang="en-US" sz="2400" b="1" dirty="0">
                <a:effectLst/>
              </a:rPr>
              <a:t>Introduced easier-to-use wireless printing.</a:t>
            </a:r>
          </a:p>
          <a:p>
            <a:pPr>
              <a:buClr>
                <a:schemeClr val="tx1"/>
              </a:buClr>
              <a:buSzPct val="95000"/>
              <a:buFont typeface="Arial" panose="020B0604020202020204" pitchFamily="34" charset="0"/>
              <a:buChar char="•"/>
            </a:pPr>
            <a:endParaRPr lang="en-US" sz="2400" b="1" dirty="0">
              <a:effectLst/>
            </a:endParaRPr>
          </a:p>
          <a:p>
            <a:pPr>
              <a:buClr>
                <a:schemeClr val="tx1"/>
              </a:buClr>
              <a:buSzPct val="95000"/>
              <a:buFont typeface="Arial" panose="020B0604020202020204" pitchFamily="34" charset="0"/>
              <a:buChar char="•"/>
            </a:pPr>
            <a:r>
              <a:rPr lang="en-US" sz="2400" b="1" dirty="0">
                <a:effectLst/>
              </a:rPr>
              <a:t>Converted more lights to more efficient and cost effective LED (almost entire building updated at this point).</a:t>
            </a:r>
          </a:p>
          <a:p>
            <a:endParaRPr lang="en-US" dirty="0"/>
          </a:p>
        </p:txBody>
      </p:sp>
      <p:sp>
        <p:nvSpPr>
          <p:cNvPr id="3" name="Title 2">
            <a:extLst>
              <a:ext uri="{FF2B5EF4-FFF2-40B4-BE49-F238E27FC236}">
                <a16:creationId xmlns:a16="http://schemas.microsoft.com/office/drawing/2014/main" id="{346EF94F-1E61-43A6-9258-0FE6FA2AA727}"/>
              </a:ext>
            </a:extLst>
          </p:cNvPr>
          <p:cNvSpPr>
            <a:spLocks noGrp="1"/>
          </p:cNvSpPr>
          <p:nvPr>
            <p:ph type="title"/>
          </p:nvPr>
        </p:nvSpPr>
        <p:spPr>
          <a:xfrm>
            <a:off x="609600" y="121403"/>
            <a:ext cx="7543800" cy="914400"/>
          </a:xfrm>
        </p:spPr>
        <p:txBody>
          <a:bodyPr/>
          <a:lstStyle/>
          <a:p>
            <a:pPr algn="ctr"/>
            <a:r>
              <a:rPr lang="en-US" sz="4200" b="1" dirty="0">
                <a:effectLst/>
              </a:rPr>
              <a:t>Amherst Town Library</a:t>
            </a:r>
          </a:p>
        </p:txBody>
      </p:sp>
      <p:sp>
        <p:nvSpPr>
          <p:cNvPr id="4" name="Slide Number Placeholder 3">
            <a:extLst>
              <a:ext uri="{FF2B5EF4-FFF2-40B4-BE49-F238E27FC236}">
                <a16:creationId xmlns:a16="http://schemas.microsoft.com/office/drawing/2014/main" id="{7241E487-BE2E-463F-B2AB-031E9BF07EC4}"/>
              </a:ext>
            </a:extLst>
          </p:cNvPr>
          <p:cNvSpPr>
            <a:spLocks noGrp="1"/>
          </p:cNvSpPr>
          <p:nvPr>
            <p:ph type="sldNum" sz="quarter" idx="11"/>
          </p:nvPr>
        </p:nvSpPr>
        <p:spPr>
          <a:xfrm>
            <a:off x="8610600" y="6324600"/>
            <a:ext cx="2133600" cy="304800"/>
          </a:xfrm>
        </p:spPr>
        <p:txBody>
          <a:bodyPr/>
          <a:lstStyle/>
          <a:p>
            <a:fld id="{783B0A90-14C0-49C5-9C7F-55C0D56C680C}" type="slidenum">
              <a:rPr lang="en-US" smtClean="0">
                <a:solidFill>
                  <a:prstClr val="white">
                    <a:alpha val="60000"/>
                  </a:prstClr>
                </a:solidFill>
              </a:rPr>
              <a:pPr/>
              <a:t>19</a:t>
            </a:fld>
            <a:endParaRPr lang="en-US" dirty="0">
              <a:solidFill>
                <a:prstClr val="white">
                  <a:alpha val="60000"/>
                </a:prstClr>
              </a:solidFill>
            </a:endParaRPr>
          </a:p>
        </p:txBody>
      </p:sp>
    </p:spTree>
    <p:extLst>
      <p:ext uri="{BB962C8B-B14F-4D97-AF65-F5344CB8AC3E}">
        <p14:creationId xmlns:p14="http://schemas.microsoft.com/office/powerpoint/2010/main" val="22248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100074"/>
            <a:ext cx="8839200" cy="728663"/>
          </a:xfrm>
        </p:spPr>
        <p:txBody>
          <a:bodyPr>
            <a:noAutofit/>
          </a:bodyPr>
          <a:lstStyle/>
          <a:p>
            <a:pPr eaLnBrk="1" hangingPunct="1">
              <a:defRPr/>
            </a:pPr>
            <a:r>
              <a:rPr lang="en-US" sz="3500" b="1" dirty="0">
                <a:effectLst/>
              </a:rPr>
              <a:t>ELECTED OFFICIALS/TOWN COUNSEL</a:t>
            </a:r>
          </a:p>
        </p:txBody>
      </p:sp>
      <p:graphicFrame>
        <p:nvGraphicFramePr>
          <p:cNvPr id="5" name="Content Placeholder 4">
            <a:extLst>
              <a:ext uri="{FF2B5EF4-FFF2-40B4-BE49-F238E27FC236}">
                <a16:creationId xmlns:a16="http://schemas.microsoft.com/office/drawing/2014/main" id="{8D3ED1CD-7991-45A0-A9EB-A4F303E1390D}"/>
              </a:ext>
            </a:extLst>
          </p:cNvPr>
          <p:cNvGraphicFramePr>
            <a:graphicFrameLocks noGrp="1"/>
          </p:cNvGraphicFramePr>
          <p:nvPr>
            <p:ph idx="1"/>
            <p:extLst>
              <p:ext uri="{D42A27DB-BD31-4B8C-83A1-F6EECF244321}">
                <p14:modId xmlns:p14="http://schemas.microsoft.com/office/powerpoint/2010/main" val="3265602584"/>
              </p:ext>
            </p:extLst>
          </p:nvPr>
        </p:nvGraphicFramePr>
        <p:xfrm>
          <a:off x="152400" y="1066798"/>
          <a:ext cx="8839199" cy="5638805"/>
        </p:xfrm>
        <a:graphic>
          <a:graphicData uri="http://schemas.openxmlformats.org/drawingml/2006/table">
            <a:tbl>
              <a:tblPr firstRow="1" firstCol="1" bandRow="1"/>
              <a:tblGrid>
                <a:gridCol w="3200400">
                  <a:extLst>
                    <a:ext uri="{9D8B030D-6E8A-4147-A177-3AD203B41FA5}">
                      <a16:colId xmlns:a16="http://schemas.microsoft.com/office/drawing/2014/main" val="2274895136"/>
                    </a:ext>
                  </a:extLst>
                </a:gridCol>
                <a:gridCol w="4495800">
                  <a:extLst>
                    <a:ext uri="{9D8B030D-6E8A-4147-A177-3AD203B41FA5}">
                      <a16:colId xmlns:a16="http://schemas.microsoft.com/office/drawing/2014/main" val="4254334104"/>
                    </a:ext>
                  </a:extLst>
                </a:gridCol>
                <a:gridCol w="1142999">
                  <a:extLst>
                    <a:ext uri="{9D8B030D-6E8A-4147-A177-3AD203B41FA5}">
                      <a16:colId xmlns:a16="http://schemas.microsoft.com/office/drawing/2014/main" val="2515911284"/>
                    </a:ext>
                  </a:extLst>
                </a:gridCol>
              </a:tblGrid>
              <a:tr h="377687">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r">
                        <a:spcBef>
                          <a:spcPts val="0"/>
                        </a:spcBef>
                        <a:spcAft>
                          <a:spcPts val="0"/>
                        </a:spcAft>
                      </a:pPr>
                      <a:r>
                        <a:rPr lang="en-US" sz="2400" b="1" dirty="0">
                          <a:effectLst/>
                          <a:latin typeface="Times New Roman" panose="02020603050405020304" pitchFamily="18" charset="0"/>
                          <a:ea typeface="Calibri" panose="020F0502020204030204" pitchFamily="34" charset="0"/>
                        </a:rPr>
                        <a:t> TERM ENDS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31297"/>
                  </a:ext>
                </a:extLst>
              </a:tr>
              <a:tr h="755374">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TOWN MODERATOR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STEVE COUGHLAN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3064017"/>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SELECTMEN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PETER LYON, CHAIR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9871866"/>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DWIGHT BREW, VICE CHAIR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2311338"/>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REED PANASITI, CLERK</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4628053"/>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JOHN D’ANGELO</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138919"/>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TOM GRELLA</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839933"/>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TOWN CLERK</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NANCY DEMERS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2527161"/>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TREASURER</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ELIZABETH OVERHOLT</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2021</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519014901"/>
                  </a:ext>
                </a:extLst>
              </a:tr>
              <a:tr h="563218">
                <a:tc>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TOWN COUNSEL</a:t>
                      </a:r>
                    </a:p>
                  </a:txBody>
                  <a:tcPr marL="68580" marR="68580" marT="0" marB="0">
                    <a:lnL>
                      <a:noFill/>
                    </a:lnL>
                    <a:lnR>
                      <a:noFill/>
                    </a:lnR>
                    <a:lnT>
                      <a:noFill/>
                    </a:lnT>
                    <a:lnB>
                      <a:noFill/>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WILLIAM DRESCHER, ESQUIRE</a:t>
                      </a:r>
                    </a:p>
                  </a:txBody>
                  <a:tcPr marL="68580" marR="68580" marT="0" marB="0">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893299382"/>
                  </a:ext>
                </a:extLst>
              </a:tr>
            </a:tbl>
          </a:graphicData>
        </a:graphic>
      </p:graphicFrame>
      <p:sp>
        <p:nvSpPr>
          <p:cNvPr id="6" name="Rectangle 1">
            <a:extLst>
              <a:ext uri="{FF2B5EF4-FFF2-40B4-BE49-F238E27FC236}">
                <a16:creationId xmlns:a16="http://schemas.microsoft.com/office/drawing/2014/main" id="{282C322D-84AD-479F-AE62-C4837CFFCF36}"/>
              </a:ext>
            </a:extLst>
          </p:cNvPr>
          <p:cNvSpPr>
            <a:spLocks noChangeArrowheads="1"/>
          </p:cNvSpPr>
          <p:nvPr/>
        </p:nvSpPr>
        <p:spPr bwMode="auto">
          <a:xfrm>
            <a:off x="-2083564" y="-145194"/>
            <a:ext cx="11227564" cy="60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3662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200938"/>
            <a:ext cx="8953500" cy="581884"/>
          </a:xfrm>
        </p:spPr>
        <p:txBody>
          <a:bodyPr>
            <a:noAutofit/>
          </a:bodyPr>
          <a:lstStyle/>
          <a:p>
            <a:pPr eaLnBrk="1" hangingPunct="1">
              <a:defRPr/>
            </a:pPr>
            <a:r>
              <a:rPr lang="en-US" sz="2000" b="1" dirty="0">
                <a:solidFill>
                  <a:schemeClr val="tx1"/>
                </a:solidFill>
                <a:effectLst/>
                <a:cs typeface="Times New Roman" panose="02020603050405020304" pitchFamily="18" charset="0"/>
              </a:rPr>
              <a:t>HILLSBOROUGH COUNTY MUNICIPAL TAX RATES</a:t>
            </a:r>
          </a:p>
        </p:txBody>
      </p:sp>
      <p:sp>
        <p:nvSpPr>
          <p:cNvPr id="6" name="TextBox 5"/>
          <p:cNvSpPr txBox="1"/>
          <p:nvPr/>
        </p:nvSpPr>
        <p:spPr>
          <a:xfrm>
            <a:off x="6658170" y="166226"/>
            <a:ext cx="2476500" cy="6687985"/>
          </a:xfrm>
          <a:prstGeom prst="rect">
            <a:avLst/>
          </a:prstGeom>
          <a:noFill/>
        </p:spPr>
        <p:txBody>
          <a:bodyPr wrap="square" rtlCol="0">
            <a:spAutoFit/>
          </a:bodyPr>
          <a:lstStyle/>
          <a:p>
            <a:pPr marL="173038" indent="-173038">
              <a:spcBef>
                <a:spcPct val="20000"/>
              </a:spcBef>
              <a:buSzPct val="60000"/>
              <a:buFont typeface="Wingdings" panose="05000000000000000000" pitchFamily="2" charset="2"/>
              <a:buChar char="Ø"/>
            </a:pPr>
            <a:r>
              <a:rPr lang="en-US" altLang="en-US" sz="1700" b="1" dirty="0">
                <a:solidFill>
                  <a:prstClr val="white"/>
                </a:solidFill>
                <a:latin typeface="Times New Roman" panose="02020603050405020304" pitchFamily="18" charset="0"/>
                <a:cs typeface="Times New Roman" panose="02020603050405020304" pitchFamily="18" charset="0"/>
              </a:rPr>
              <a:t>There are 29 towns and 2 cities in Hillsborough County, </a:t>
            </a:r>
          </a:p>
          <a:p>
            <a:pPr marL="173038" indent="-173038">
              <a:spcBef>
                <a:spcPct val="20000"/>
              </a:spcBef>
              <a:buSzPct val="60000"/>
              <a:buFont typeface="Wingdings" panose="05000000000000000000" pitchFamily="2" charset="2"/>
              <a:buChar char="Ø"/>
            </a:pPr>
            <a:endParaRPr lang="en-US" altLang="en-US" sz="500" b="1" dirty="0">
              <a:solidFill>
                <a:prstClr val="white"/>
              </a:solidFill>
              <a:latin typeface="Times New Roman" panose="02020603050405020304" pitchFamily="18" charset="0"/>
              <a:cs typeface="Times New Roman" panose="02020603050405020304" pitchFamily="18" charset="0"/>
            </a:endParaRPr>
          </a:p>
          <a:p>
            <a:pPr marL="173038" indent="-173038">
              <a:spcBef>
                <a:spcPct val="20000"/>
              </a:spcBef>
              <a:buSzPct val="60000"/>
              <a:buFont typeface="Wingdings" panose="05000000000000000000" pitchFamily="2" charset="2"/>
              <a:buChar char="Ø"/>
            </a:pPr>
            <a:r>
              <a:rPr lang="en-US" altLang="en-US" sz="1700" b="1" dirty="0">
                <a:solidFill>
                  <a:prstClr val="white"/>
                </a:solidFill>
                <a:latin typeface="Times New Roman" panose="02020603050405020304" pitchFamily="18" charset="0"/>
                <a:cs typeface="Times New Roman" panose="02020603050405020304" pitchFamily="18" charset="0"/>
              </a:rPr>
              <a:t>18 of those communities have a higher municipal tax rate than Amherst.</a:t>
            </a:r>
          </a:p>
          <a:p>
            <a:pPr marL="173038" indent="-173038">
              <a:spcBef>
                <a:spcPct val="20000"/>
              </a:spcBef>
              <a:buSzPct val="60000"/>
              <a:buFont typeface="Wingdings" panose="05000000000000000000" pitchFamily="2" charset="2"/>
              <a:buChar char="Ø"/>
            </a:pPr>
            <a:endParaRPr lang="en-US" altLang="en-US" sz="500" b="1" dirty="0">
              <a:solidFill>
                <a:prstClr val="white"/>
              </a:solidFill>
              <a:latin typeface="Times New Roman" panose="02020603050405020304" pitchFamily="18" charset="0"/>
              <a:cs typeface="Times New Roman" panose="02020603050405020304" pitchFamily="18" charset="0"/>
            </a:endParaRPr>
          </a:p>
          <a:p>
            <a:pPr marL="173038" indent="-173038">
              <a:spcBef>
                <a:spcPct val="20000"/>
              </a:spcBef>
              <a:buSzPct val="60000"/>
              <a:buFont typeface="Wingdings" panose="05000000000000000000" pitchFamily="2" charset="2"/>
              <a:buChar char="Ø"/>
            </a:pPr>
            <a:r>
              <a:rPr lang="en-US" altLang="en-US" sz="1700" b="1" dirty="0">
                <a:solidFill>
                  <a:prstClr val="white"/>
                </a:solidFill>
                <a:latin typeface="Times New Roman" panose="02020603050405020304" pitchFamily="18" charset="0"/>
                <a:cs typeface="Times New Roman" panose="02020603050405020304" pitchFamily="18" charset="0"/>
              </a:rPr>
              <a:t>Amherst’s municipal tax rate falls in the bottom half of the comparison.</a:t>
            </a:r>
          </a:p>
          <a:p>
            <a:pPr marL="173038" indent="-173038">
              <a:spcBef>
                <a:spcPct val="20000"/>
              </a:spcBef>
              <a:buSzPct val="60000"/>
              <a:buFont typeface="Arial" panose="020B0604020202020204" pitchFamily="34" charset="0"/>
              <a:buChar char="•"/>
            </a:pPr>
            <a:endParaRPr lang="en-US" altLang="en-US" sz="500" b="1" dirty="0">
              <a:solidFill>
                <a:prstClr val="white"/>
              </a:solidFill>
              <a:latin typeface="Times New Roman" panose="02020603050405020304" pitchFamily="18" charset="0"/>
              <a:cs typeface="Times New Roman" panose="02020603050405020304" pitchFamily="18" charset="0"/>
            </a:endParaRPr>
          </a:p>
          <a:p>
            <a:pPr marL="173038" indent="-173038">
              <a:spcBef>
                <a:spcPct val="20000"/>
              </a:spcBef>
              <a:buSzPct val="60000"/>
              <a:buFont typeface="Wingdings" panose="05000000000000000000" pitchFamily="2" charset="2"/>
              <a:buChar char="Ø"/>
            </a:pPr>
            <a:r>
              <a:rPr lang="en-US" altLang="en-US" sz="1700" b="1" dirty="0">
                <a:solidFill>
                  <a:prstClr val="white"/>
                </a:solidFill>
                <a:latin typeface="Times New Roman" panose="02020603050405020304" pitchFamily="18" charset="0"/>
                <a:cs typeface="Times New Roman" panose="02020603050405020304" pitchFamily="18" charset="0"/>
              </a:rPr>
              <a:t>The Town of Amherst’s current municipal tax rate is $5.60 compared to the Hillsborough County average municipal tax rate of $7.13.</a:t>
            </a:r>
          </a:p>
          <a:p>
            <a:pPr marL="173038" indent="-173038">
              <a:spcBef>
                <a:spcPct val="20000"/>
              </a:spcBef>
              <a:buSzPct val="60000"/>
            </a:pPr>
            <a:endParaRPr lang="en-US" altLang="en-US" sz="500" b="1" dirty="0">
              <a:solidFill>
                <a:prstClr val="white"/>
              </a:solidFill>
              <a:latin typeface="Times New Roman" panose="02020603050405020304" pitchFamily="18" charset="0"/>
              <a:cs typeface="Times New Roman" panose="02020603050405020304" pitchFamily="18" charset="0"/>
            </a:endParaRPr>
          </a:p>
          <a:p>
            <a:pPr marL="173038" indent="-173038">
              <a:spcBef>
                <a:spcPct val="20000"/>
              </a:spcBef>
              <a:buSzPct val="60000"/>
              <a:buFont typeface="Wingdings" panose="05000000000000000000" pitchFamily="2" charset="2"/>
              <a:buChar char="Ø"/>
            </a:pPr>
            <a:r>
              <a:rPr lang="en-US" sz="1700" b="1" dirty="0">
                <a:latin typeface="Times New Roman" panose="02020603050405020304" pitchFamily="18" charset="0"/>
                <a:cs typeface="Times New Roman" panose="02020603050405020304" pitchFamily="18" charset="0"/>
              </a:rPr>
              <a:t>Amherst continues to invest in services, while maintaining a low municipal tax rate.</a:t>
            </a:r>
            <a:endParaRPr lang="en-US" altLang="en-US" sz="1700" b="1"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87E788E-23C6-4EC0-ADDA-BF655C70E280}"/>
              </a:ext>
            </a:extLst>
          </p:cNvPr>
          <p:cNvGraphicFramePr>
            <a:graphicFrameLocks noGrp="1"/>
          </p:cNvGraphicFramePr>
          <p:nvPr>
            <p:extLst>
              <p:ext uri="{D42A27DB-BD31-4B8C-83A1-F6EECF244321}">
                <p14:modId xmlns:p14="http://schemas.microsoft.com/office/powerpoint/2010/main" val="2170265511"/>
              </p:ext>
            </p:extLst>
          </p:nvPr>
        </p:nvGraphicFramePr>
        <p:xfrm>
          <a:off x="9330" y="412777"/>
          <a:ext cx="6658169" cy="6473971"/>
        </p:xfrm>
        <a:graphic>
          <a:graphicData uri="http://schemas.openxmlformats.org/drawingml/2006/table">
            <a:tbl>
              <a:tblPr/>
              <a:tblGrid>
                <a:gridCol w="1209870">
                  <a:extLst>
                    <a:ext uri="{9D8B030D-6E8A-4147-A177-3AD203B41FA5}">
                      <a16:colId xmlns:a16="http://schemas.microsoft.com/office/drawing/2014/main" val="1143750665"/>
                    </a:ext>
                  </a:extLst>
                </a:gridCol>
                <a:gridCol w="1284638">
                  <a:extLst>
                    <a:ext uri="{9D8B030D-6E8A-4147-A177-3AD203B41FA5}">
                      <a16:colId xmlns:a16="http://schemas.microsoft.com/office/drawing/2014/main" val="2210924794"/>
                    </a:ext>
                  </a:extLst>
                </a:gridCol>
                <a:gridCol w="1329987">
                  <a:extLst>
                    <a:ext uri="{9D8B030D-6E8A-4147-A177-3AD203B41FA5}">
                      <a16:colId xmlns:a16="http://schemas.microsoft.com/office/drawing/2014/main" val="1851541378"/>
                    </a:ext>
                  </a:extLst>
                </a:gridCol>
                <a:gridCol w="1130358">
                  <a:extLst>
                    <a:ext uri="{9D8B030D-6E8A-4147-A177-3AD203B41FA5}">
                      <a16:colId xmlns:a16="http://schemas.microsoft.com/office/drawing/2014/main" val="2678376146"/>
                    </a:ext>
                  </a:extLst>
                </a:gridCol>
                <a:gridCol w="902212">
                  <a:extLst>
                    <a:ext uri="{9D8B030D-6E8A-4147-A177-3AD203B41FA5}">
                      <a16:colId xmlns:a16="http://schemas.microsoft.com/office/drawing/2014/main" val="2644994194"/>
                    </a:ext>
                  </a:extLst>
                </a:gridCol>
                <a:gridCol w="801104">
                  <a:extLst>
                    <a:ext uri="{9D8B030D-6E8A-4147-A177-3AD203B41FA5}">
                      <a16:colId xmlns:a16="http://schemas.microsoft.com/office/drawing/2014/main" val="2233172620"/>
                    </a:ext>
                  </a:extLst>
                </a:gridCol>
              </a:tblGrid>
              <a:tr h="566605">
                <a:tc>
                  <a:txBody>
                    <a:bodyPr/>
                    <a:lstStyle/>
                    <a:p>
                      <a:pPr algn="l" fontAlgn="ctr"/>
                      <a:r>
                        <a:rPr lang="en-US" sz="1200" b="1" i="0" u="none" strike="noStrike" dirty="0">
                          <a:solidFill>
                            <a:srgbClr val="000000"/>
                          </a:solidFill>
                          <a:effectLst/>
                          <a:latin typeface="+mn-lt"/>
                        </a:rPr>
                        <a:t>TOWN/CITY</a:t>
                      </a:r>
                    </a:p>
                  </a:txBody>
                  <a:tcPr marL="3068" marR="3068" marT="3068" marB="0" anchor="ctr">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000000"/>
                          </a:solidFill>
                          <a:effectLst/>
                          <a:latin typeface="+mn-lt"/>
                        </a:rPr>
                        <a:t>MUNICIPAL TAX RATE</a:t>
                      </a:r>
                    </a:p>
                  </a:txBody>
                  <a:tcPr marL="3068" marR="3068" marT="3068" marB="0" anchor="b">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000000"/>
                          </a:solidFill>
                          <a:effectLst/>
                          <a:latin typeface="+mn-lt"/>
                        </a:rPr>
                        <a:t>LOCAL SCHOOL TAX RATE</a:t>
                      </a:r>
                    </a:p>
                  </a:txBody>
                  <a:tcPr marL="3068" marR="3068" marT="3068" marB="0" anchor="b">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000000"/>
                          </a:solidFill>
                          <a:effectLst/>
                          <a:latin typeface="+mn-lt"/>
                        </a:rPr>
                        <a:t>STATE SCHOOL TAX RATE</a:t>
                      </a:r>
                    </a:p>
                  </a:txBody>
                  <a:tcPr marL="3068" marR="3068" marT="3068" marB="0" anchor="b">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000000"/>
                          </a:solidFill>
                          <a:effectLst/>
                          <a:latin typeface="+mn-lt"/>
                        </a:rPr>
                        <a:t>COUNTY TAX RATE</a:t>
                      </a:r>
                    </a:p>
                  </a:txBody>
                  <a:tcPr marL="3068" marR="3068" marT="3068" marB="0" anchor="b">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000000"/>
                          </a:solidFill>
                          <a:effectLst/>
                          <a:latin typeface="+mn-lt"/>
                        </a:rPr>
                        <a:t>TOTAL TAX RATE</a:t>
                      </a:r>
                    </a:p>
                  </a:txBody>
                  <a:tcPr marL="3068" marR="3068" marT="3068" marB="0" anchor="b">
                    <a:lnL>
                      <a:noFill/>
                    </a:lnL>
                    <a:lnR>
                      <a:noFill/>
                    </a:lnR>
                    <a:lnT>
                      <a:noFill/>
                    </a:lnT>
                    <a:lnB w="6350" cap="flat" cmpd="sng" algn="ctr">
                      <a:solidFill>
                        <a:srgbClr val="000000"/>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403021629"/>
                  </a:ext>
                </a:extLst>
              </a:tr>
              <a:tr h="190969">
                <a:tc>
                  <a:txBody>
                    <a:bodyPr/>
                    <a:lstStyle/>
                    <a:p>
                      <a:pPr algn="l" fontAlgn="b"/>
                      <a:r>
                        <a:rPr lang="en-US" sz="1200" b="1" i="0" u="none" strike="noStrike" dirty="0">
                          <a:solidFill>
                            <a:srgbClr val="000000"/>
                          </a:solidFill>
                          <a:effectLst/>
                          <a:latin typeface="+mn-lt"/>
                        </a:rPr>
                        <a:t>Greenville</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$14.45</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$12.91</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$2.43</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$1.29</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$31.08</a:t>
                      </a:r>
                    </a:p>
                  </a:txBody>
                  <a:tcPr marL="3068" marR="3068" marT="3068" marB="0" anchor="b">
                    <a:lnL>
                      <a:noFill/>
                    </a:lnL>
                    <a:lnR>
                      <a:noFill/>
                    </a:lnR>
                    <a:lnT w="6350" cap="flat" cmpd="sng" algn="ctr">
                      <a:solidFill>
                        <a:srgbClr val="000000"/>
                      </a:solidFill>
                      <a:prstDash val="solid"/>
                      <a:round/>
                      <a:headEnd type="none" w="med" len="med"/>
                      <a:tailEnd type="none" w="med" len="med"/>
                    </a:lnT>
                    <a:lnB>
                      <a:noFill/>
                    </a:lnB>
                    <a:solidFill>
                      <a:schemeClr val="tx1">
                        <a:lumMod val="85000"/>
                      </a:schemeClr>
                    </a:solidFill>
                  </a:tcPr>
                </a:tc>
                <a:extLst>
                  <a:ext uri="{0D108BD9-81ED-4DB2-BD59-A6C34878D82A}">
                    <a16:rowId xmlns:a16="http://schemas.microsoft.com/office/drawing/2014/main" val="1193097531"/>
                  </a:ext>
                </a:extLst>
              </a:tr>
              <a:tr h="190969">
                <a:tc>
                  <a:txBody>
                    <a:bodyPr/>
                    <a:lstStyle/>
                    <a:p>
                      <a:pPr algn="l" fontAlgn="b"/>
                      <a:r>
                        <a:rPr lang="en-US" sz="1200" b="1" i="0" u="none" strike="noStrike" dirty="0">
                          <a:solidFill>
                            <a:srgbClr val="000000"/>
                          </a:solidFill>
                          <a:effectLst/>
                          <a:latin typeface="+mn-lt"/>
                        </a:rPr>
                        <a:t>Manchester</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$11.11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$9.61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$2.28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$1.32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$24.32</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992423187"/>
                  </a:ext>
                </a:extLst>
              </a:tr>
              <a:tr h="190969">
                <a:tc>
                  <a:txBody>
                    <a:bodyPr/>
                    <a:lstStyle/>
                    <a:p>
                      <a:pPr algn="l" fontAlgn="b"/>
                      <a:r>
                        <a:rPr lang="en-US" sz="1200" b="1" i="0" u="none" strike="noStrike" dirty="0">
                          <a:solidFill>
                            <a:srgbClr val="000000"/>
                          </a:solidFill>
                          <a:effectLst/>
                          <a:latin typeface="+mn-lt"/>
                        </a:rPr>
                        <a:t>Bennington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$10.78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$15.41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$28.93</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633318196"/>
                  </a:ext>
                </a:extLst>
              </a:tr>
              <a:tr h="190969">
                <a:tc>
                  <a:txBody>
                    <a:bodyPr/>
                    <a:lstStyle/>
                    <a:p>
                      <a:pPr algn="l" fontAlgn="b"/>
                      <a:r>
                        <a:rPr lang="en-US" sz="1200" b="1" i="0" u="none" strike="noStrike" dirty="0">
                          <a:solidFill>
                            <a:srgbClr val="000000"/>
                          </a:solidFill>
                          <a:effectLst/>
                          <a:latin typeface="+mn-lt"/>
                        </a:rPr>
                        <a:t>Hillsborough</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$10.68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$17.62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$31.56</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607415980"/>
                  </a:ext>
                </a:extLst>
              </a:tr>
              <a:tr h="190969">
                <a:tc>
                  <a:txBody>
                    <a:bodyPr/>
                    <a:lstStyle/>
                    <a:p>
                      <a:pPr algn="l" fontAlgn="b"/>
                      <a:r>
                        <a:rPr lang="en-US" sz="1200" b="1" i="0" u="none" strike="noStrike" dirty="0">
                          <a:solidFill>
                            <a:srgbClr val="000000"/>
                          </a:solidFill>
                          <a:effectLst/>
                          <a:latin typeface="+mn-lt"/>
                        </a:rPr>
                        <a:t>Antrim</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$10.57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$13.18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$26.97</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124634177"/>
                  </a:ext>
                </a:extLst>
              </a:tr>
              <a:tr h="190969">
                <a:tc>
                  <a:txBody>
                    <a:bodyPr/>
                    <a:lstStyle/>
                    <a:p>
                      <a:pPr algn="l" fontAlgn="b"/>
                      <a:r>
                        <a:rPr lang="en-US" sz="1200" b="1" i="0" u="none" strike="noStrike" dirty="0">
                          <a:solidFill>
                            <a:srgbClr val="000000"/>
                          </a:solidFill>
                          <a:effectLst/>
                          <a:latin typeface="+mn-lt"/>
                        </a:rPr>
                        <a:t>Peterborough</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$9.85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$16.66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$29.75</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600140446"/>
                  </a:ext>
                </a:extLst>
              </a:tr>
              <a:tr h="190969">
                <a:tc>
                  <a:txBody>
                    <a:bodyPr/>
                    <a:lstStyle/>
                    <a:p>
                      <a:pPr algn="l" fontAlgn="b"/>
                      <a:r>
                        <a:rPr lang="en-US" sz="1200" b="1" i="0" u="none" strike="noStrike" dirty="0">
                          <a:solidFill>
                            <a:srgbClr val="000000"/>
                          </a:solidFill>
                          <a:effectLst/>
                          <a:latin typeface="+mn-lt"/>
                        </a:rPr>
                        <a:t>Lyndeborough</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$9.22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$16.51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$29.14</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628291464"/>
                  </a:ext>
                </a:extLst>
              </a:tr>
              <a:tr h="190969">
                <a:tc>
                  <a:txBody>
                    <a:bodyPr/>
                    <a:lstStyle/>
                    <a:p>
                      <a:pPr algn="l" fontAlgn="b"/>
                      <a:r>
                        <a:rPr lang="en-US" sz="1200" b="1" i="0" u="none" strike="noStrike" dirty="0">
                          <a:solidFill>
                            <a:srgbClr val="000000"/>
                          </a:solidFill>
                          <a:effectLst/>
                          <a:latin typeface="+mn-lt"/>
                        </a:rPr>
                        <a:t>Deering</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$9.06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$17.98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$30.62</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153517711"/>
                  </a:ext>
                </a:extLst>
              </a:tr>
              <a:tr h="190969">
                <a:tc>
                  <a:txBody>
                    <a:bodyPr/>
                    <a:lstStyle/>
                    <a:p>
                      <a:pPr algn="l" fontAlgn="b"/>
                      <a:r>
                        <a:rPr lang="en-US" sz="1200" b="1" i="0" u="none" strike="noStrike" dirty="0">
                          <a:solidFill>
                            <a:srgbClr val="000000"/>
                          </a:solidFill>
                          <a:effectLst/>
                          <a:latin typeface="+mn-lt"/>
                        </a:rPr>
                        <a:t>Nashua</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$8.68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$9.80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$21.76</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663042336"/>
                  </a:ext>
                </a:extLst>
              </a:tr>
              <a:tr h="190969">
                <a:tc>
                  <a:txBody>
                    <a:bodyPr/>
                    <a:lstStyle/>
                    <a:p>
                      <a:pPr algn="l" fontAlgn="b"/>
                      <a:r>
                        <a:rPr lang="en-US" sz="1200" b="1" i="0" u="none" strike="noStrike" dirty="0">
                          <a:solidFill>
                            <a:srgbClr val="000000"/>
                          </a:solidFill>
                          <a:effectLst/>
                          <a:latin typeface="+mn-lt"/>
                        </a:rPr>
                        <a:t>Mason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$8.51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$17.52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$3.85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$31.92</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34171692"/>
                  </a:ext>
                </a:extLst>
              </a:tr>
              <a:tr h="190969">
                <a:tc>
                  <a:txBody>
                    <a:bodyPr/>
                    <a:lstStyle/>
                    <a:p>
                      <a:pPr algn="l" fontAlgn="b"/>
                      <a:r>
                        <a:rPr lang="en-US" sz="1200" b="1" i="0" u="none" strike="noStrike" dirty="0">
                          <a:solidFill>
                            <a:srgbClr val="000000"/>
                          </a:solidFill>
                          <a:effectLst/>
                          <a:latin typeface="+mn-lt"/>
                        </a:rPr>
                        <a:t>Goffstown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$8.14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$13.28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$24.58</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318851776"/>
                  </a:ext>
                </a:extLst>
              </a:tr>
              <a:tr h="190969">
                <a:tc>
                  <a:txBody>
                    <a:bodyPr/>
                    <a:lstStyle/>
                    <a:p>
                      <a:pPr algn="l" fontAlgn="b"/>
                      <a:r>
                        <a:rPr lang="en-US" sz="1200" b="1" i="0" u="none" strike="noStrike" dirty="0">
                          <a:solidFill>
                            <a:srgbClr val="000000"/>
                          </a:solidFill>
                          <a:effectLst/>
                          <a:latin typeface="+mn-lt"/>
                        </a:rPr>
                        <a:t>Greenfield</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$8.11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$16.11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$27.27</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936883345"/>
                  </a:ext>
                </a:extLst>
              </a:tr>
              <a:tr h="190969">
                <a:tc>
                  <a:txBody>
                    <a:bodyPr/>
                    <a:lstStyle/>
                    <a:p>
                      <a:pPr algn="l" fontAlgn="b"/>
                      <a:r>
                        <a:rPr lang="en-US" sz="1200" b="1" i="0" u="none" strike="noStrike" dirty="0">
                          <a:solidFill>
                            <a:srgbClr val="000000"/>
                          </a:solidFill>
                          <a:effectLst/>
                          <a:latin typeface="+mn-lt"/>
                        </a:rPr>
                        <a:t>Wilton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$7.93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$17.76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$29.04</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311883249"/>
                  </a:ext>
                </a:extLst>
              </a:tr>
              <a:tr h="190969">
                <a:tc>
                  <a:txBody>
                    <a:bodyPr/>
                    <a:lstStyle/>
                    <a:p>
                      <a:pPr algn="l" fontAlgn="b"/>
                      <a:r>
                        <a:rPr lang="en-US" sz="1200" b="1" i="0" u="none" strike="noStrike" dirty="0">
                          <a:solidFill>
                            <a:srgbClr val="000000"/>
                          </a:solidFill>
                          <a:effectLst/>
                          <a:latin typeface="+mn-lt"/>
                        </a:rPr>
                        <a:t>Francestown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$7.86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$13.42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$1.87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$24.17</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949555120"/>
                  </a:ext>
                </a:extLst>
              </a:tr>
              <a:tr h="190969">
                <a:tc>
                  <a:txBody>
                    <a:bodyPr/>
                    <a:lstStyle/>
                    <a:p>
                      <a:pPr algn="l" fontAlgn="b"/>
                      <a:r>
                        <a:rPr lang="en-US" sz="1200" b="1" i="0" u="none" strike="noStrike" dirty="0">
                          <a:solidFill>
                            <a:srgbClr val="000000"/>
                          </a:solidFill>
                          <a:effectLst/>
                          <a:latin typeface="+mn-lt"/>
                        </a:rPr>
                        <a:t>Hancock</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$6.99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$14.20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$2.29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$24.60</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224162389"/>
                  </a:ext>
                </a:extLst>
              </a:tr>
              <a:tr h="190969">
                <a:tc>
                  <a:txBody>
                    <a:bodyPr/>
                    <a:lstStyle/>
                    <a:p>
                      <a:pPr algn="l" fontAlgn="b"/>
                      <a:r>
                        <a:rPr lang="en-US" sz="1200" b="1" i="0" u="none" strike="noStrike" dirty="0">
                          <a:solidFill>
                            <a:srgbClr val="000000"/>
                          </a:solidFill>
                          <a:effectLst/>
                          <a:latin typeface="+mn-lt"/>
                        </a:rPr>
                        <a:t>Mont Vernon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$5.87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$17.01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$1.84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$25.82</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83015059"/>
                  </a:ext>
                </a:extLst>
              </a:tr>
              <a:tr h="190969">
                <a:tc>
                  <a:txBody>
                    <a:bodyPr/>
                    <a:lstStyle/>
                    <a:p>
                      <a:pPr algn="l" fontAlgn="b"/>
                      <a:r>
                        <a:rPr lang="en-US" sz="1200" b="1" i="0" u="none" strike="noStrike" dirty="0">
                          <a:solidFill>
                            <a:srgbClr val="000000"/>
                          </a:solidFill>
                          <a:effectLst/>
                          <a:latin typeface="+mn-lt"/>
                        </a:rPr>
                        <a:t>Hollis</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$5.81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$14.05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$23.10</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467990618"/>
                  </a:ext>
                </a:extLst>
              </a:tr>
              <a:tr h="187143">
                <a:tc>
                  <a:txBody>
                    <a:bodyPr/>
                    <a:lstStyle/>
                    <a:p>
                      <a:pPr algn="l" fontAlgn="b"/>
                      <a:r>
                        <a:rPr lang="en-US" sz="1200" b="1" i="0" u="none" strike="noStrike" dirty="0">
                          <a:solidFill>
                            <a:srgbClr val="000000"/>
                          </a:solidFill>
                          <a:effectLst/>
                          <a:latin typeface="+mn-lt"/>
                        </a:rPr>
                        <a:t>Milford</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$5.74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$17.19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$25.97</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420544454"/>
                  </a:ext>
                </a:extLst>
              </a:tr>
              <a:tr h="190969">
                <a:tc>
                  <a:txBody>
                    <a:bodyPr/>
                    <a:lstStyle/>
                    <a:p>
                      <a:pPr algn="l" fontAlgn="b"/>
                      <a:r>
                        <a:rPr lang="en-US" sz="1200" b="1" i="1" u="none" strike="noStrike" dirty="0">
                          <a:solidFill>
                            <a:srgbClr val="00B050"/>
                          </a:solidFill>
                          <a:effectLst/>
                          <a:latin typeface="+mn-lt"/>
                        </a:rPr>
                        <a:t>Amherst</a:t>
                      </a:r>
                    </a:p>
                  </a:txBody>
                  <a:tcPr marL="3068" marR="3068" marT="3068" marB="0" anchor="b">
                    <a:lnL>
                      <a:noFill/>
                    </a:lnL>
                    <a:lnR>
                      <a:noFill/>
                    </a:lnR>
                    <a:lnT>
                      <a:noFill/>
                    </a:lnT>
                    <a:lnB>
                      <a:noFill/>
                    </a:lnB>
                    <a:solidFill>
                      <a:srgbClr val="FFFF00"/>
                    </a:solidFill>
                  </a:tcPr>
                </a:tc>
                <a:tc>
                  <a:txBody>
                    <a:bodyPr/>
                    <a:lstStyle/>
                    <a:p>
                      <a:pPr algn="ctr" fontAlgn="b"/>
                      <a:r>
                        <a:rPr lang="en-US" sz="1200" b="1" i="1" u="none" strike="noStrike" dirty="0">
                          <a:solidFill>
                            <a:srgbClr val="00B050"/>
                          </a:solidFill>
                          <a:effectLst/>
                          <a:latin typeface="+mn-lt"/>
                        </a:rPr>
                        <a:t>$5.60</a:t>
                      </a:r>
                    </a:p>
                  </a:txBody>
                  <a:tcPr marL="3068" marR="3068" marT="3068" marB="0" anchor="b">
                    <a:lnL>
                      <a:noFill/>
                    </a:lnL>
                    <a:lnR>
                      <a:noFill/>
                    </a:lnR>
                    <a:lnT>
                      <a:noFill/>
                    </a:lnT>
                    <a:lnB>
                      <a:noFill/>
                    </a:lnB>
                    <a:solidFill>
                      <a:srgbClr val="FFFF00"/>
                    </a:solidFill>
                  </a:tcPr>
                </a:tc>
                <a:tc>
                  <a:txBody>
                    <a:bodyPr/>
                    <a:lstStyle/>
                    <a:p>
                      <a:pPr algn="ctr" fontAlgn="b"/>
                      <a:r>
                        <a:rPr lang="en-US" sz="1200" b="1" i="1" u="none" strike="noStrike" dirty="0">
                          <a:solidFill>
                            <a:srgbClr val="00B050"/>
                          </a:solidFill>
                          <a:effectLst/>
                          <a:latin typeface="+mn-lt"/>
                        </a:rPr>
                        <a:t>$17.92</a:t>
                      </a:r>
                    </a:p>
                  </a:txBody>
                  <a:tcPr marL="3068" marR="3068" marT="3068" marB="0" anchor="b">
                    <a:lnL>
                      <a:noFill/>
                    </a:lnL>
                    <a:lnR>
                      <a:noFill/>
                    </a:lnR>
                    <a:lnT>
                      <a:noFill/>
                    </a:lnT>
                    <a:lnB>
                      <a:noFill/>
                    </a:lnB>
                    <a:solidFill>
                      <a:srgbClr val="FFFF00"/>
                    </a:solidFill>
                  </a:tcPr>
                </a:tc>
                <a:tc>
                  <a:txBody>
                    <a:bodyPr/>
                    <a:lstStyle/>
                    <a:p>
                      <a:pPr algn="ctr" fontAlgn="b"/>
                      <a:r>
                        <a:rPr lang="en-US" sz="1200" b="1" i="1" u="none" strike="noStrike" dirty="0">
                          <a:solidFill>
                            <a:srgbClr val="00B050"/>
                          </a:solidFill>
                          <a:effectLst/>
                          <a:latin typeface="+mn-lt"/>
                        </a:rPr>
                        <a:t>$2.24</a:t>
                      </a:r>
                    </a:p>
                  </a:txBody>
                  <a:tcPr marL="3068" marR="3068" marT="3068" marB="0" anchor="b">
                    <a:lnL>
                      <a:noFill/>
                    </a:lnL>
                    <a:lnR>
                      <a:noFill/>
                    </a:lnR>
                    <a:lnT>
                      <a:noFill/>
                    </a:lnT>
                    <a:lnB>
                      <a:noFill/>
                    </a:lnB>
                    <a:solidFill>
                      <a:srgbClr val="FFFF00"/>
                    </a:solidFill>
                  </a:tcPr>
                </a:tc>
                <a:tc>
                  <a:txBody>
                    <a:bodyPr/>
                    <a:lstStyle/>
                    <a:p>
                      <a:pPr algn="ctr" fontAlgn="b"/>
                      <a:r>
                        <a:rPr lang="en-US" sz="1200" b="1" i="1" u="none" strike="noStrike" dirty="0">
                          <a:solidFill>
                            <a:srgbClr val="00B050"/>
                          </a:solidFill>
                          <a:effectLst/>
                          <a:latin typeface="+mn-lt"/>
                        </a:rPr>
                        <a:t>$1.20</a:t>
                      </a:r>
                    </a:p>
                  </a:txBody>
                  <a:tcPr marL="3068" marR="3068" marT="3068" marB="0" anchor="b">
                    <a:lnL>
                      <a:noFill/>
                    </a:lnL>
                    <a:lnR>
                      <a:noFill/>
                    </a:lnR>
                    <a:lnT>
                      <a:noFill/>
                    </a:lnT>
                    <a:lnB>
                      <a:noFill/>
                    </a:lnB>
                    <a:solidFill>
                      <a:srgbClr val="FFFF00"/>
                    </a:solidFill>
                  </a:tcPr>
                </a:tc>
                <a:tc>
                  <a:txBody>
                    <a:bodyPr/>
                    <a:lstStyle/>
                    <a:p>
                      <a:pPr algn="ctr" fontAlgn="b"/>
                      <a:r>
                        <a:rPr lang="en-US" sz="1200" b="1" i="1" u="none" strike="noStrike" dirty="0">
                          <a:solidFill>
                            <a:srgbClr val="00B050"/>
                          </a:solidFill>
                          <a:effectLst/>
                          <a:latin typeface="+mn-lt"/>
                        </a:rPr>
                        <a:t>$26.96</a:t>
                      </a:r>
                    </a:p>
                  </a:txBody>
                  <a:tcPr marL="3068" marR="3068" marT="3068" marB="0" anchor="b">
                    <a:lnL>
                      <a:noFill/>
                    </a:lnL>
                    <a:lnR>
                      <a:noFill/>
                    </a:lnR>
                    <a:lnT>
                      <a:noFill/>
                    </a:lnT>
                    <a:lnB>
                      <a:noFill/>
                    </a:lnB>
                    <a:solidFill>
                      <a:srgbClr val="FFFF00"/>
                    </a:solidFill>
                  </a:tcPr>
                </a:tc>
                <a:extLst>
                  <a:ext uri="{0D108BD9-81ED-4DB2-BD59-A6C34878D82A}">
                    <a16:rowId xmlns:a16="http://schemas.microsoft.com/office/drawing/2014/main" val="851914999"/>
                  </a:ext>
                </a:extLst>
              </a:tr>
              <a:tr h="190969">
                <a:tc>
                  <a:txBody>
                    <a:bodyPr/>
                    <a:lstStyle/>
                    <a:p>
                      <a:pPr algn="l" fontAlgn="b"/>
                      <a:r>
                        <a:rPr lang="en-US" sz="1200" b="1" i="0" u="none" strike="noStrike" dirty="0">
                          <a:solidFill>
                            <a:srgbClr val="000000"/>
                          </a:solidFill>
                          <a:effectLst/>
                          <a:latin typeface="+mn-lt"/>
                        </a:rPr>
                        <a:t>Hudson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$5.55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$11.48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$20.28</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25539728"/>
                  </a:ext>
                </a:extLst>
              </a:tr>
              <a:tr h="190969">
                <a:tc>
                  <a:txBody>
                    <a:bodyPr/>
                    <a:lstStyle/>
                    <a:p>
                      <a:pPr algn="l" fontAlgn="b"/>
                      <a:r>
                        <a:rPr lang="en-US" sz="1200" b="1" i="0" u="none" strike="noStrike" dirty="0">
                          <a:solidFill>
                            <a:srgbClr val="000000"/>
                          </a:solidFill>
                          <a:effectLst/>
                          <a:latin typeface="+mn-lt"/>
                        </a:rPr>
                        <a:t>New Boston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$5.48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$16.34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$25.05</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479758931"/>
                  </a:ext>
                </a:extLst>
              </a:tr>
              <a:tr h="190969">
                <a:tc>
                  <a:txBody>
                    <a:bodyPr/>
                    <a:lstStyle/>
                    <a:p>
                      <a:pPr algn="l" fontAlgn="b"/>
                      <a:r>
                        <a:rPr lang="en-US" sz="1200" b="1" i="0" u="none" strike="noStrike" dirty="0">
                          <a:solidFill>
                            <a:srgbClr val="000000"/>
                          </a:solidFill>
                          <a:effectLst/>
                          <a:latin typeface="+mn-lt"/>
                        </a:rPr>
                        <a:t>Pelham</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$5.37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$11.05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$1.89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$19.40</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963774131"/>
                  </a:ext>
                </a:extLst>
              </a:tr>
              <a:tr h="187143">
                <a:tc>
                  <a:txBody>
                    <a:bodyPr/>
                    <a:lstStyle/>
                    <a:p>
                      <a:pPr algn="l" fontAlgn="b"/>
                      <a:r>
                        <a:rPr lang="en-US" sz="1200" b="1" i="0" u="none" strike="noStrike" dirty="0">
                          <a:solidFill>
                            <a:srgbClr val="000000"/>
                          </a:solidFill>
                          <a:effectLst/>
                          <a:latin typeface="+mn-lt"/>
                        </a:rPr>
                        <a:t>Temple</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$5.25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$14.35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$1.96</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$22.58</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3420958487"/>
                  </a:ext>
                </a:extLst>
              </a:tr>
              <a:tr h="190969">
                <a:tc>
                  <a:txBody>
                    <a:bodyPr/>
                    <a:lstStyle/>
                    <a:p>
                      <a:pPr algn="l" fontAlgn="b"/>
                      <a:r>
                        <a:rPr lang="en-US" sz="1200" b="1" i="0" u="none" strike="noStrike" dirty="0">
                          <a:solidFill>
                            <a:srgbClr val="000000"/>
                          </a:solidFill>
                          <a:effectLst/>
                          <a:latin typeface="+mn-lt"/>
                        </a:rPr>
                        <a:t>Brookline</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$4.93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$21.98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$29.87</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170536182"/>
                  </a:ext>
                </a:extLst>
              </a:tr>
              <a:tr h="190969">
                <a:tc>
                  <a:txBody>
                    <a:bodyPr/>
                    <a:lstStyle/>
                    <a:p>
                      <a:pPr algn="l" fontAlgn="b"/>
                      <a:r>
                        <a:rPr lang="en-US" sz="1200" b="1" i="0" u="none" strike="noStrike" dirty="0">
                          <a:solidFill>
                            <a:srgbClr val="000000"/>
                          </a:solidFill>
                          <a:effectLst/>
                          <a:latin typeface="+mn-lt"/>
                        </a:rPr>
                        <a:t>Sharon</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$4.89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$14.32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$1.90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$1.01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$22.12</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164513324"/>
                  </a:ext>
                </a:extLst>
              </a:tr>
              <a:tr h="190969">
                <a:tc>
                  <a:txBody>
                    <a:bodyPr/>
                    <a:lstStyle/>
                    <a:p>
                      <a:pPr algn="l" fontAlgn="b"/>
                      <a:r>
                        <a:rPr lang="en-US" sz="1200" b="1" i="0" u="none" strike="noStrike" dirty="0">
                          <a:solidFill>
                            <a:srgbClr val="000000"/>
                          </a:solidFill>
                          <a:effectLst/>
                          <a:latin typeface="+mn-lt"/>
                        </a:rPr>
                        <a:t>Litchfield</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$4.80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$15.35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$23.65</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842250193"/>
                  </a:ext>
                </a:extLst>
              </a:tr>
              <a:tr h="190969">
                <a:tc>
                  <a:txBody>
                    <a:bodyPr/>
                    <a:lstStyle/>
                    <a:p>
                      <a:pPr algn="l" fontAlgn="b"/>
                      <a:r>
                        <a:rPr lang="en-US" sz="1200" b="1" i="0" u="none" strike="noStrike" dirty="0">
                          <a:solidFill>
                            <a:srgbClr val="000000"/>
                          </a:solidFill>
                          <a:effectLst/>
                          <a:latin typeface="+mn-lt"/>
                        </a:rPr>
                        <a:t>Merrimack</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$4.71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$16.04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$1.20</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$24.13</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1169548467"/>
                  </a:ext>
                </a:extLst>
              </a:tr>
              <a:tr h="190969">
                <a:tc>
                  <a:txBody>
                    <a:bodyPr/>
                    <a:lstStyle/>
                    <a:p>
                      <a:pPr algn="l" fontAlgn="b"/>
                      <a:r>
                        <a:rPr lang="en-US" sz="1200" b="1" i="0" u="none" strike="noStrike" dirty="0">
                          <a:solidFill>
                            <a:srgbClr val="000000"/>
                          </a:solidFill>
                          <a:effectLst/>
                          <a:latin typeface="+mn-lt"/>
                        </a:rPr>
                        <a:t>Weare</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$4.43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$15.97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$1.18</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$23.71</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614967694"/>
                  </a:ext>
                </a:extLst>
              </a:tr>
              <a:tr h="190969">
                <a:tc>
                  <a:txBody>
                    <a:bodyPr/>
                    <a:lstStyle/>
                    <a:p>
                      <a:pPr algn="l" fontAlgn="b"/>
                      <a:r>
                        <a:rPr lang="en-US" sz="1200" b="1" i="0" u="none" strike="noStrike" dirty="0">
                          <a:solidFill>
                            <a:srgbClr val="000000"/>
                          </a:solidFill>
                          <a:effectLst/>
                          <a:latin typeface="+mn-lt"/>
                        </a:rPr>
                        <a:t>Bedford</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$4.14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$11.65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$2.04</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$18.95</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669033458"/>
                  </a:ext>
                </a:extLst>
              </a:tr>
              <a:tr h="190969">
                <a:tc>
                  <a:txBody>
                    <a:bodyPr/>
                    <a:lstStyle/>
                    <a:p>
                      <a:pPr algn="l" fontAlgn="b"/>
                      <a:r>
                        <a:rPr lang="en-US" sz="1200" b="1" i="0" u="none" strike="noStrike" dirty="0">
                          <a:solidFill>
                            <a:srgbClr val="000000"/>
                          </a:solidFill>
                          <a:effectLst/>
                          <a:latin typeface="+mn-lt"/>
                        </a:rPr>
                        <a:t>New Ipswich</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$3.87</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$15.05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$1.82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$0.99</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$21.73</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2717243131"/>
                  </a:ext>
                </a:extLst>
              </a:tr>
              <a:tr h="157188">
                <a:tc>
                  <a:txBody>
                    <a:bodyPr/>
                    <a:lstStyle/>
                    <a:p>
                      <a:pPr algn="l" fontAlgn="b"/>
                      <a:r>
                        <a:rPr lang="en-US" sz="1200" b="1" i="0" u="none" strike="noStrike" dirty="0">
                          <a:solidFill>
                            <a:srgbClr val="000000"/>
                          </a:solidFill>
                          <a:effectLst/>
                          <a:latin typeface="+mn-lt"/>
                        </a:rPr>
                        <a:t>Windsor</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$2.55</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$6.02</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$2.11</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$1.13</a:t>
                      </a:r>
                    </a:p>
                  </a:txBody>
                  <a:tcPr marL="3068" marR="3068" marT="3068" marB="0" anchor="b">
                    <a:lnL>
                      <a:noFill/>
                    </a:lnL>
                    <a:lnR>
                      <a:noFill/>
                    </a:lnR>
                    <a:lnT>
                      <a:noFill/>
                    </a:lnT>
                    <a:lnB>
                      <a:noFill/>
                    </a:lnB>
                    <a:solidFill>
                      <a:schemeClr val="tx1">
                        <a:lumMod val="85000"/>
                      </a:schemeClr>
                    </a:solidFill>
                  </a:tcPr>
                </a:tc>
                <a:tc>
                  <a:txBody>
                    <a:bodyPr/>
                    <a:lstStyle/>
                    <a:p>
                      <a:pPr algn="ctr" fontAlgn="b"/>
                      <a:r>
                        <a:rPr lang="en-US" sz="1200" b="1" i="0" u="none" strike="noStrike" dirty="0">
                          <a:solidFill>
                            <a:srgbClr val="000000"/>
                          </a:solidFill>
                          <a:effectLst/>
                          <a:latin typeface="+mn-lt"/>
                        </a:rPr>
                        <a:t>$11.81</a:t>
                      </a:r>
                    </a:p>
                  </a:txBody>
                  <a:tcPr marL="3068" marR="3068" marT="3068" marB="0" anchor="b">
                    <a:lnL>
                      <a:noFill/>
                    </a:lnL>
                    <a:lnR>
                      <a:noFill/>
                    </a:lnR>
                    <a:lnT>
                      <a:noFill/>
                    </a:lnT>
                    <a:lnB>
                      <a:noFill/>
                    </a:lnB>
                    <a:solidFill>
                      <a:schemeClr val="tx1">
                        <a:lumMod val="85000"/>
                      </a:schemeClr>
                    </a:solidFill>
                  </a:tcPr>
                </a:tc>
                <a:extLst>
                  <a:ext uri="{0D108BD9-81ED-4DB2-BD59-A6C34878D82A}">
                    <a16:rowId xmlns:a16="http://schemas.microsoft.com/office/drawing/2014/main" val="4216119231"/>
                  </a:ext>
                </a:extLst>
              </a:tr>
            </a:tbl>
          </a:graphicData>
        </a:graphic>
      </p:graphicFrame>
      <p:sp>
        <p:nvSpPr>
          <p:cNvPr id="7" name="Slide Number Placeholder 3">
            <a:extLst>
              <a:ext uri="{FF2B5EF4-FFF2-40B4-BE49-F238E27FC236}">
                <a16:creationId xmlns:a16="http://schemas.microsoft.com/office/drawing/2014/main" id="{CCBA5AAD-67A5-444E-A28E-7EE6E12DA049}"/>
              </a:ext>
            </a:extLst>
          </p:cNvPr>
          <p:cNvSpPr txBox="1">
            <a:spLocks/>
          </p:cNvSpPr>
          <p:nvPr/>
        </p:nvSpPr>
        <p:spPr>
          <a:xfrm>
            <a:off x="8610600" y="6531625"/>
            <a:ext cx="2133600" cy="320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latin typeface="Palatino Linotype"/>
              </a:rPr>
              <a:pPr/>
              <a:t>20</a:t>
            </a:fld>
            <a:endParaRPr lang="en-US" dirty="0">
              <a:solidFill>
                <a:prstClr val="white">
                  <a:alpha val="60000"/>
                </a:prstClr>
              </a:solidFill>
              <a:latin typeface="Palatino Linotype"/>
            </a:endParaRPr>
          </a:p>
        </p:txBody>
      </p:sp>
    </p:spTree>
    <p:extLst>
      <p:ext uri="{BB962C8B-B14F-4D97-AF65-F5344CB8AC3E}">
        <p14:creationId xmlns:p14="http://schemas.microsoft.com/office/powerpoint/2010/main" val="36416966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381000"/>
            <a:ext cx="8369778" cy="550046"/>
          </a:xfrm>
        </p:spPr>
        <p:txBody>
          <a:bodyPr>
            <a:normAutofit fontScale="90000"/>
          </a:bodyPr>
          <a:lstStyle/>
          <a:p>
            <a:pPr marL="228600" eaLnBrk="1" hangingPunct="1">
              <a:defRPr/>
            </a:pPr>
            <a:r>
              <a:rPr lang="en-US" sz="2400" b="1" dirty="0">
                <a:solidFill>
                  <a:schemeClr val="tx1"/>
                </a:solidFill>
                <a:effectLst/>
              </a:rPr>
              <a:t>TOWN PORTION OF CURRENT TAX BILL - $353,000 HOME</a:t>
            </a:r>
          </a:p>
        </p:txBody>
      </p:sp>
      <p:graphicFrame>
        <p:nvGraphicFramePr>
          <p:cNvPr id="9" name="Table 8"/>
          <p:cNvGraphicFramePr>
            <a:graphicFrameLocks noGrp="1"/>
          </p:cNvGraphicFramePr>
          <p:nvPr>
            <p:extLst>
              <p:ext uri="{D42A27DB-BD31-4B8C-83A1-F6EECF244321}">
                <p14:modId xmlns:p14="http://schemas.microsoft.com/office/powerpoint/2010/main" val="1995535257"/>
              </p:ext>
            </p:extLst>
          </p:nvPr>
        </p:nvGraphicFramePr>
        <p:xfrm>
          <a:off x="5257800" y="3657600"/>
          <a:ext cx="4038601" cy="2692572"/>
        </p:xfrm>
        <a:graphic>
          <a:graphicData uri="http://schemas.openxmlformats.org/drawingml/2006/table">
            <a:tbl>
              <a:tblPr/>
              <a:tblGrid>
                <a:gridCol w="1127052">
                  <a:extLst>
                    <a:ext uri="{9D8B030D-6E8A-4147-A177-3AD203B41FA5}">
                      <a16:colId xmlns:a16="http://schemas.microsoft.com/office/drawing/2014/main" val="20000"/>
                    </a:ext>
                  </a:extLst>
                </a:gridCol>
                <a:gridCol w="1502735">
                  <a:extLst>
                    <a:ext uri="{9D8B030D-6E8A-4147-A177-3AD203B41FA5}">
                      <a16:colId xmlns:a16="http://schemas.microsoft.com/office/drawing/2014/main" val="20001"/>
                    </a:ext>
                  </a:extLst>
                </a:gridCol>
                <a:gridCol w="1408814">
                  <a:extLst>
                    <a:ext uri="{9D8B030D-6E8A-4147-A177-3AD203B41FA5}">
                      <a16:colId xmlns:a16="http://schemas.microsoft.com/office/drawing/2014/main" val="20002"/>
                    </a:ext>
                  </a:extLst>
                </a:gridCol>
              </a:tblGrid>
              <a:tr h="353514">
                <a:tc gridSpan="3">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Current Year Tax Rates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1524">
                <a:tc>
                  <a:txBody>
                    <a:bodyPr/>
                    <a:lstStyle/>
                    <a:p>
                      <a:pPr algn="l"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9525" marR="9525"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Rate per $1,000</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$353,000 Home</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5162">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Town</a:t>
                      </a: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lvl="1" algn="l"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$ 5.60</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$1,977</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4124">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County</a:t>
                      </a: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lvl="1" algn="l"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$ 1.20 </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  424</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4124">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Schools</a:t>
                      </a: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lvl="1" algn="l" fontAlgn="b"/>
                      <a:r>
                        <a:rPr lang="en-US" sz="2000" b="1" i="0" u="sng" strike="noStrike" dirty="0">
                          <a:solidFill>
                            <a:schemeClr val="tx1"/>
                          </a:solidFill>
                          <a:effectLst/>
                          <a:latin typeface="Times New Roman" panose="02020603050405020304" pitchFamily="18" charset="0"/>
                          <a:cs typeface="Times New Roman" panose="02020603050405020304" pitchFamily="18" charset="0"/>
                        </a:rPr>
                        <a:t>$20.16</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sng" strike="noStrike" dirty="0">
                          <a:solidFill>
                            <a:schemeClr val="tx1"/>
                          </a:solidFill>
                          <a:effectLst/>
                          <a:latin typeface="Times New Roman" panose="02020603050405020304" pitchFamily="18" charset="0"/>
                          <a:cs typeface="Times New Roman" panose="02020603050405020304" pitchFamily="18" charset="0"/>
                        </a:rPr>
                        <a:t>$7,116</a:t>
                      </a:r>
                    </a:p>
                  </a:txBody>
                  <a:tcPr marL="9525" marR="9525" marT="952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4124">
                <a:tc>
                  <a:txBody>
                    <a:bodyPr/>
                    <a:lstStyle/>
                    <a:p>
                      <a:pPr algn="l"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 </a:t>
                      </a:r>
                      <a:r>
                        <a:rPr lang="en-US" sz="2000" b="1" i="0" u="none" strike="noStrike" baseline="0" dirty="0">
                          <a:solidFill>
                            <a:schemeClr val="tx1"/>
                          </a:solidFill>
                          <a:effectLst/>
                          <a:latin typeface="Times New Roman" panose="02020603050405020304" pitchFamily="18" charset="0"/>
                          <a:cs typeface="Times New Roman" panose="02020603050405020304" pitchFamily="18" charset="0"/>
                        </a:rPr>
                        <a:t>  TOTAL</a:t>
                      </a:r>
                      <a:endParaRPr lang="en-US" sz="20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1" algn="l"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$26.96</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Times New Roman" panose="02020603050405020304" pitchFamily="18" charset="0"/>
                          <a:cs typeface="Times New Roman" panose="02020603050405020304" pitchFamily="18" charset="0"/>
                        </a:rPr>
                        <a:t>$9,517</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graphicFrame>
        <p:nvGraphicFramePr>
          <p:cNvPr id="14" name="Chart 13"/>
          <p:cNvGraphicFramePr>
            <a:graphicFrameLocks/>
          </p:cNvGraphicFramePr>
          <p:nvPr>
            <p:extLst>
              <p:ext uri="{D42A27DB-BD31-4B8C-83A1-F6EECF244321}">
                <p14:modId xmlns:p14="http://schemas.microsoft.com/office/powerpoint/2010/main" val="2781199482"/>
              </p:ext>
            </p:extLst>
          </p:nvPr>
        </p:nvGraphicFramePr>
        <p:xfrm>
          <a:off x="152400" y="1066800"/>
          <a:ext cx="5943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3">
            <a:extLst>
              <a:ext uri="{FF2B5EF4-FFF2-40B4-BE49-F238E27FC236}">
                <a16:creationId xmlns:a16="http://schemas.microsoft.com/office/drawing/2014/main" id="{96D0E68C-DFCE-4A64-948C-F004B9782EA7}"/>
              </a:ext>
            </a:extLst>
          </p:cNvPr>
          <p:cNvSpPr txBox="1">
            <a:spLocks/>
          </p:cNvSpPr>
          <p:nvPr/>
        </p:nvSpPr>
        <p:spPr>
          <a:xfrm>
            <a:off x="8686800" y="6397824"/>
            <a:ext cx="2133600" cy="320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latin typeface="Palatino Linotype"/>
              </a:rPr>
              <a:pPr/>
              <a:t>21</a:t>
            </a:fld>
            <a:endParaRPr lang="en-US" dirty="0">
              <a:solidFill>
                <a:prstClr val="white">
                  <a:alpha val="60000"/>
                </a:prstClr>
              </a:solidFill>
              <a:latin typeface="Palatino Linotype"/>
            </a:endParaRPr>
          </a:p>
        </p:txBody>
      </p:sp>
    </p:spTree>
    <p:extLst>
      <p:ext uri="{BB962C8B-B14F-4D97-AF65-F5344CB8AC3E}">
        <p14:creationId xmlns:p14="http://schemas.microsoft.com/office/powerpoint/2010/main" val="42761952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2" y="685803"/>
            <a:ext cx="8369779" cy="5224463"/>
          </a:xfrm>
        </p:spPr>
        <p:txBody>
          <a:bodyPr anchor="t">
            <a:normAutofit lnSpcReduction="10000"/>
          </a:bodyPr>
          <a:lstStyle/>
          <a:p>
            <a:pPr marL="18288" indent="0">
              <a:buNone/>
            </a:pPr>
            <a:endParaRPr lang="en-US" sz="2800" b="1" dirty="0">
              <a:effectLst/>
            </a:endParaRPr>
          </a:p>
          <a:p>
            <a:pPr marL="18288" indent="0">
              <a:buNone/>
            </a:pPr>
            <a:r>
              <a:rPr lang="en-US" sz="2800" b="1" dirty="0">
                <a:effectLst/>
              </a:rPr>
              <a:t>The Board of Selectmen worked closely with our town administrator, department heads and with the Ways and Means Committee to develop a budget that meets the needs of our town while being mindful of the Amherst taxpayers</a:t>
            </a:r>
            <a:r>
              <a:rPr lang="en-US" sz="2800" dirty="0"/>
              <a:t>.</a:t>
            </a:r>
          </a:p>
          <a:p>
            <a:pPr marL="18288" indent="0">
              <a:buNone/>
            </a:pPr>
            <a:endParaRPr lang="en-US" sz="2800" dirty="0"/>
          </a:p>
          <a:p>
            <a:pPr marL="18288" indent="0">
              <a:buNone/>
            </a:pPr>
            <a:r>
              <a:rPr lang="en-US" sz="2800" b="1" dirty="0">
                <a:effectLst/>
              </a:rPr>
              <a:t>The FY21 proposed operating budget is $14,616,376 without warrants.</a:t>
            </a:r>
          </a:p>
          <a:p>
            <a:pPr marL="18288" indent="0">
              <a:buNone/>
            </a:pPr>
            <a:endParaRPr lang="en-US" sz="2800" b="1" dirty="0">
              <a:effectLst/>
            </a:endParaRPr>
          </a:p>
          <a:p>
            <a:pPr marL="18288" indent="0">
              <a:buNone/>
            </a:pPr>
            <a:r>
              <a:rPr lang="en-US" sz="2800" b="1" dirty="0">
                <a:effectLst/>
              </a:rPr>
              <a:t> $603,526 or 4.31% higher than the current year budget.</a:t>
            </a:r>
          </a:p>
          <a:p>
            <a:pPr marL="18288" indent="0">
              <a:buNone/>
            </a:pPr>
            <a:endParaRPr lang="en-US" sz="2600" b="1" dirty="0">
              <a:effectLst/>
            </a:endParaRPr>
          </a:p>
          <a:p>
            <a:pPr marL="18288" indent="0">
              <a:buNone/>
            </a:pPr>
            <a:endParaRPr lang="en-US" b="1" dirty="0">
              <a:effectLst/>
            </a:endParaRPr>
          </a:p>
          <a:p>
            <a:pPr marL="18288" indent="0">
              <a:buNone/>
            </a:pPr>
            <a:endParaRPr lang="en-US" b="1" dirty="0">
              <a:effectLst/>
            </a:endParaRPr>
          </a:p>
          <a:p>
            <a:pPr marL="18288" indent="0">
              <a:buNone/>
            </a:pPr>
            <a:endParaRPr lang="en-US" dirty="0"/>
          </a:p>
        </p:txBody>
      </p:sp>
      <p:sp>
        <p:nvSpPr>
          <p:cNvPr id="5" name="Slide Number Placeholder 3">
            <a:extLst>
              <a:ext uri="{FF2B5EF4-FFF2-40B4-BE49-F238E27FC236}">
                <a16:creationId xmlns:a16="http://schemas.microsoft.com/office/drawing/2014/main" id="{2A72A84F-336E-4120-972F-35CD1B7FD984}"/>
              </a:ext>
            </a:extLst>
          </p:cNvPr>
          <p:cNvSpPr txBox="1">
            <a:spLocks/>
          </p:cNvSpPr>
          <p:nvPr/>
        </p:nvSpPr>
        <p:spPr>
          <a:xfrm>
            <a:off x="8686800" y="6397824"/>
            <a:ext cx="2133600" cy="320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latin typeface="Palatino Linotype"/>
              </a:rPr>
              <a:pPr/>
              <a:t>22</a:t>
            </a:fld>
            <a:endParaRPr lang="en-US" dirty="0">
              <a:solidFill>
                <a:prstClr val="white">
                  <a:alpha val="60000"/>
                </a:prstClr>
              </a:solidFill>
              <a:latin typeface="Palatino Linotype"/>
            </a:endParaRPr>
          </a:p>
        </p:txBody>
      </p:sp>
    </p:spTree>
    <p:extLst>
      <p:ext uri="{BB962C8B-B14F-4D97-AF65-F5344CB8AC3E}">
        <p14:creationId xmlns:p14="http://schemas.microsoft.com/office/powerpoint/2010/main" val="3049150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099" y="-457200"/>
            <a:ext cx="7543800" cy="1600200"/>
          </a:xfrm>
        </p:spPr>
        <p:txBody>
          <a:bodyPr/>
          <a:lstStyle/>
          <a:p>
            <a:pPr algn="ctr"/>
            <a:r>
              <a:rPr lang="en-US" altLang="en-US" sz="3600" b="1" dirty="0"/>
              <a:t>FY21 BUDGET V. FY20 BUDGET</a:t>
            </a:r>
            <a:br>
              <a:rPr lang="en-US" altLang="en-US" sz="3600" b="1" dirty="0"/>
            </a:br>
            <a:r>
              <a:rPr lang="en-US" altLang="en-US" sz="3600" b="1" dirty="0"/>
              <a:t>Significant Changes</a:t>
            </a:r>
            <a:endParaRPr lang="en-US" sz="3600" dirty="0"/>
          </a:p>
        </p:txBody>
      </p:sp>
      <p:sp>
        <p:nvSpPr>
          <p:cNvPr id="4" name="Slide Number Placeholder 3"/>
          <p:cNvSpPr>
            <a:spLocks noGrp="1"/>
          </p:cNvSpPr>
          <p:nvPr>
            <p:ph type="sldNum" sz="quarter" idx="11"/>
          </p:nvPr>
        </p:nvSpPr>
        <p:spPr>
          <a:xfrm>
            <a:off x="7010400" y="6603202"/>
            <a:ext cx="21336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B0A90-14C0-49C5-9C7F-55C0D56C680C}" type="slidenum">
              <a:rPr kumimoji="0" lang="en-US" sz="1600" b="0" i="0" u="none" strike="noStrike" kern="1200" cap="none" spc="0" normalizeH="0" baseline="0" noProof="0">
                <a:ln>
                  <a:noFill/>
                </a:ln>
                <a:solidFill>
                  <a:prstClr val="white">
                    <a:alpha val="60000"/>
                  </a:prst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white">
                  <a:alpha val="60000"/>
                </a:prstClr>
              </a:solidFill>
              <a:effectLst/>
              <a:uLnTx/>
              <a:uFillTx/>
              <a:latin typeface="Palatino Linotype"/>
              <a:ea typeface="+mn-ea"/>
              <a:cs typeface="+mn-cs"/>
            </a:endParaRPr>
          </a:p>
        </p:txBody>
      </p:sp>
      <p:graphicFrame>
        <p:nvGraphicFramePr>
          <p:cNvPr id="2" name="Table 1">
            <a:extLst>
              <a:ext uri="{FF2B5EF4-FFF2-40B4-BE49-F238E27FC236}">
                <a16:creationId xmlns:a16="http://schemas.microsoft.com/office/drawing/2014/main" id="{C11805CF-F332-45F6-AF5A-EAB2A9F522C8}"/>
              </a:ext>
            </a:extLst>
          </p:cNvPr>
          <p:cNvGraphicFramePr>
            <a:graphicFrameLocks noGrp="1"/>
          </p:cNvGraphicFramePr>
          <p:nvPr>
            <p:extLst>
              <p:ext uri="{D42A27DB-BD31-4B8C-83A1-F6EECF244321}">
                <p14:modId xmlns:p14="http://schemas.microsoft.com/office/powerpoint/2010/main" val="1139525474"/>
              </p:ext>
            </p:extLst>
          </p:nvPr>
        </p:nvGraphicFramePr>
        <p:xfrm>
          <a:off x="381000" y="1104900"/>
          <a:ext cx="8610600" cy="5699443"/>
        </p:xfrm>
        <a:graphic>
          <a:graphicData uri="http://schemas.openxmlformats.org/drawingml/2006/table">
            <a:tbl>
              <a:tblPr>
                <a:tableStyleId>{5C22544A-7EE6-4342-B048-85BDC9FD1C3A}</a:tableStyleId>
              </a:tblPr>
              <a:tblGrid>
                <a:gridCol w="4598608">
                  <a:extLst>
                    <a:ext uri="{9D8B030D-6E8A-4147-A177-3AD203B41FA5}">
                      <a16:colId xmlns:a16="http://schemas.microsoft.com/office/drawing/2014/main" val="2838734098"/>
                    </a:ext>
                  </a:extLst>
                </a:gridCol>
                <a:gridCol w="3890417">
                  <a:extLst>
                    <a:ext uri="{9D8B030D-6E8A-4147-A177-3AD203B41FA5}">
                      <a16:colId xmlns:a16="http://schemas.microsoft.com/office/drawing/2014/main" val="1913041040"/>
                    </a:ext>
                  </a:extLst>
                </a:gridCol>
                <a:gridCol w="121575">
                  <a:extLst>
                    <a:ext uri="{9D8B030D-6E8A-4147-A177-3AD203B41FA5}">
                      <a16:colId xmlns:a16="http://schemas.microsoft.com/office/drawing/2014/main" val="167968708"/>
                    </a:ext>
                  </a:extLst>
                </a:gridCol>
              </a:tblGrid>
              <a:tr h="321838">
                <a:tc>
                  <a:txBody>
                    <a:bodyPr/>
                    <a:lstStyle/>
                    <a:p>
                      <a:pPr algn="l" fontAlgn="b"/>
                      <a:r>
                        <a:rPr lang="en-US" sz="1800" u="none" strike="noStrike" dirty="0">
                          <a:effectLst/>
                        </a:rPr>
                        <a:t>CHANGES</a:t>
                      </a:r>
                      <a:endParaRPr lang="en-US" sz="1800" b="1"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OVER FY20</a:t>
                      </a:r>
                      <a:endParaRPr lang="en-US" sz="1800" b="1"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641438643"/>
                  </a:ext>
                </a:extLst>
              </a:tr>
              <a:tr h="358818">
                <a:tc>
                  <a:txBody>
                    <a:bodyPr/>
                    <a:lstStyle/>
                    <a:p>
                      <a:pPr algn="l" fontAlgn="b"/>
                      <a:r>
                        <a:rPr lang="en-US" sz="1800" u="none" strike="noStrike" dirty="0">
                          <a:effectLst/>
                        </a:rPr>
                        <a:t>Total operating budget FY21 over FY20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603,526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376078059"/>
                  </a:ext>
                </a:extLst>
              </a:tr>
              <a:tr h="358818">
                <a:tc>
                  <a:txBody>
                    <a:bodyPr/>
                    <a:lstStyle/>
                    <a:p>
                      <a:pPr algn="l" fontAlgn="b"/>
                      <a:r>
                        <a:rPr lang="en-US" sz="1800" u="none" strike="noStrike" dirty="0">
                          <a:effectLst/>
                        </a:rPr>
                        <a:t>2% COLA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101,681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2076996241"/>
                  </a:ext>
                </a:extLst>
              </a:tr>
              <a:tr h="358818">
                <a:tc>
                  <a:txBody>
                    <a:bodyPr/>
                    <a:lstStyle/>
                    <a:p>
                      <a:pPr algn="l" fontAlgn="b"/>
                      <a:r>
                        <a:rPr lang="en-US" sz="1800" u="none" strike="noStrike" dirty="0">
                          <a:effectLst/>
                        </a:rPr>
                        <a:t>Health Insurance Rate Increase of 9.9%</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68,016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275013610"/>
                  </a:ext>
                </a:extLst>
              </a:tr>
              <a:tr h="358818">
                <a:tc>
                  <a:txBody>
                    <a:bodyPr/>
                    <a:lstStyle/>
                    <a:p>
                      <a:pPr algn="l" fontAlgn="b"/>
                      <a:r>
                        <a:rPr lang="en-US" sz="1800" u="none" strike="noStrike" dirty="0">
                          <a:effectLst/>
                        </a:rPr>
                        <a:t>IT Contract increase</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64,296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2543144780"/>
                  </a:ext>
                </a:extLst>
              </a:tr>
              <a:tr h="426107">
                <a:tc>
                  <a:txBody>
                    <a:bodyPr/>
                    <a:lstStyle/>
                    <a:p>
                      <a:pPr algn="l" fontAlgn="b"/>
                      <a:r>
                        <a:rPr lang="en-US" sz="1800" u="none" strike="noStrike" dirty="0">
                          <a:effectLst/>
                        </a:rPr>
                        <a:t>Souhegan Regional Landfill District Assessment increase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48,089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910290542"/>
                  </a:ext>
                </a:extLst>
              </a:tr>
              <a:tr h="358818">
                <a:tc>
                  <a:txBody>
                    <a:bodyPr/>
                    <a:lstStyle/>
                    <a:p>
                      <a:pPr algn="l" fontAlgn="b"/>
                      <a:r>
                        <a:rPr lang="en-US" sz="1800" u="none" strike="noStrike" dirty="0">
                          <a:effectLst/>
                        </a:rPr>
                        <a:t>Pennichuck Water Main Assessment increase</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68,088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2936803160"/>
                  </a:ext>
                </a:extLst>
              </a:tr>
              <a:tr h="358818">
                <a:tc>
                  <a:txBody>
                    <a:bodyPr/>
                    <a:lstStyle/>
                    <a:p>
                      <a:pPr algn="l" fontAlgn="b"/>
                      <a:r>
                        <a:rPr lang="en-US" sz="1800" u="none" strike="noStrike" dirty="0">
                          <a:effectLst/>
                        </a:rPr>
                        <a:t>Septic costs included in the budget</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60,356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4267396312"/>
                  </a:ext>
                </a:extLst>
              </a:tr>
              <a:tr h="358818">
                <a:tc>
                  <a:txBody>
                    <a:bodyPr/>
                    <a:lstStyle/>
                    <a:p>
                      <a:pPr algn="l" fontAlgn="b"/>
                      <a:r>
                        <a:rPr lang="en-US" sz="1800" u="none" strike="noStrike" dirty="0">
                          <a:effectLst/>
                        </a:rPr>
                        <a:t>Eversource rate increase</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16,923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496432661"/>
                  </a:ext>
                </a:extLst>
              </a:tr>
              <a:tr h="358818">
                <a:tc>
                  <a:txBody>
                    <a:bodyPr/>
                    <a:lstStyle/>
                    <a:p>
                      <a:pPr algn="l" fontAlgn="b"/>
                      <a:r>
                        <a:rPr lang="en-US" sz="1800" u="none" strike="noStrike" dirty="0">
                          <a:effectLst/>
                        </a:rPr>
                        <a:t>Change in Step/Grade for Town Planner</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6,157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264602418"/>
                  </a:ext>
                </a:extLst>
              </a:tr>
              <a:tr h="358818">
                <a:tc>
                  <a:txBody>
                    <a:bodyPr/>
                    <a:lstStyle/>
                    <a:p>
                      <a:pPr algn="l" fontAlgn="b"/>
                      <a:r>
                        <a:rPr lang="en-US" sz="1800" u="none" strike="noStrike" dirty="0">
                          <a:effectLst/>
                        </a:rPr>
                        <a:t>Change in Step/Grade for Deputy Town Clerk</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3,300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551913242"/>
                  </a:ext>
                </a:extLst>
              </a:tr>
              <a:tr h="358818">
                <a:tc>
                  <a:txBody>
                    <a:bodyPr/>
                    <a:lstStyle/>
                    <a:p>
                      <a:pPr algn="l" fontAlgn="b"/>
                      <a:r>
                        <a:rPr lang="en-US" sz="1800" u="none" strike="noStrike" dirty="0">
                          <a:effectLst/>
                        </a:rPr>
                        <a:t>Master Plan Update funds added</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39,800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952286704"/>
                  </a:ext>
                </a:extLst>
              </a:tr>
              <a:tr h="358818">
                <a:tc>
                  <a:txBody>
                    <a:bodyPr/>
                    <a:lstStyle/>
                    <a:p>
                      <a:pPr algn="l" fontAlgn="b"/>
                      <a:r>
                        <a:rPr lang="en-US" sz="1800" u="none" strike="noStrike" dirty="0">
                          <a:effectLst/>
                        </a:rPr>
                        <a:t>Road Rebuild Increase per BOS agreement</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100,000 </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2518688497"/>
                  </a:ext>
                </a:extLst>
              </a:tr>
              <a:tr h="358818">
                <a:tc>
                  <a:txBody>
                    <a:bodyPr/>
                    <a:lstStyle/>
                    <a:p>
                      <a:pPr algn="l" fontAlgn="b"/>
                      <a:r>
                        <a:rPr lang="en-US" sz="1800" u="none" strike="noStrike">
                          <a:effectLst/>
                        </a:rPr>
                        <a:t>Principal Bonds &amp; Notes</a:t>
                      </a:r>
                      <a:endParaRPr lang="en-US" sz="1800" b="0" i="0" u="none" strike="noStrike">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(7,375)</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669871979"/>
                  </a:ext>
                </a:extLst>
              </a:tr>
              <a:tr h="204040">
                <a:tc>
                  <a:txBody>
                    <a:bodyPr/>
                    <a:lstStyle/>
                    <a:p>
                      <a:pPr algn="l" fontAlgn="b"/>
                      <a:r>
                        <a:rPr lang="en-US" sz="1800" u="none" strike="noStrike">
                          <a:effectLst/>
                        </a:rPr>
                        <a:t>Interest Bonds &amp; Notes</a:t>
                      </a:r>
                      <a:endParaRPr lang="en-US" sz="1800" b="0" i="0" u="none" strike="noStrike">
                        <a:solidFill>
                          <a:srgbClr val="000000"/>
                        </a:solidFill>
                        <a:effectLst/>
                        <a:latin typeface="Calibri" panose="020F0502020204030204" pitchFamily="34" charset="0"/>
                      </a:endParaRPr>
                    </a:p>
                  </a:txBody>
                  <a:tcPr marL="9619" marR="9619" marT="9650" marB="0" anchor="b"/>
                </a:tc>
                <a:tc>
                  <a:txBody>
                    <a:bodyPr/>
                    <a:lstStyle/>
                    <a:p>
                      <a:pPr algn="ctr" fontAlgn="b"/>
                      <a:r>
                        <a:rPr lang="en-US" sz="1800" u="none" strike="noStrike" dirty="0">
                          <a:effectLst/>
                        </a:rPr>
                        <a:t> $       (32,606)</a:t>
                      </a:r>
                      <a:endParaRPr lang="en-US" sz="1800" b="0" i="0" u="none" strike="noStrike" dirty="0">
                        <a:solidFill>
                          <a:srgbClr val="000000"/>
                        </a:solidFill>
                        <a:effectLst/>
                        <a:latin typeface="Calibri" panose="020F0502020204030204" pitchFamily="34" charset="0"/>
                      </a:endParaRPr>
                    </a:p>
                  </a:txBody>
                  <a:tcPr marL="9619" marR="9619" marT="9650" marB="0" anchor="b"/>
                </a:tc>
                <a:tc>
                  <a:txBody>
                    <a:bodyPr/>
                    <a:lstStyle/>
                    <a:p>
                      <a:pPr algn="r" fontAlgn="b"/>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565512866"/>
                  </a:ext>
                </a:extLst>
              </a:tr>
            </a:tbl>
          </a:graphicData>
        </a:graphic>
      </p:graphicFrame>
    </p:spTree>
    <p:extLst>
      <p:ext uri="{BB962C8B-B14F-4D97-AF65-F5344CB8AC3E}">
        <p14:creationId xmlns:p14="http://schemas.microsoft.com/office/powerpoint/2010/main" val="152183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a:normAutofit/>
          </a:bodyPr>
          <a:lstStyle/>
          <a:p>
            <a:pPr marL="18288" indent="0">
              <a:buNone/>
            </a:pPr>
            <a:r>
              <a:rPr lang="en-US" b="1" dirty="0">
                <a:effectLst/>
              </a:rPr>
              <a:t>FY18 Proposed Budget:   $13,894,881</a:t>
            </a:r>
          </a:p>
        </p:txBody>
      </p:sp>
      <p:sp>
        <p:nvSpPr>
          <p:cNvPr id="4" name="Title 3"/>
          <p:cNvSpPr>
            <a:spLocks noGrp="1"/>
          </p:cNvSpPr>
          <p:nvPr>
            <p:ph type="title"/>
          </p:nvPr>
        </p:nvSpPr>
        <p:spPr>
          <a:xfrm>
            <a:off x="381000" y="338137"/>
            <a:ext cx="8369778" cy="423863"/>
          </a:xfrm>
        </p:spPr>
        <p:txBody>
          <a:bodyPr/>
          <a:lstStyle/>
          <a:p>
            <a:r>
              <a:rPr lang="en-US" sz="2800" b="1" dirty="0">
                <a:effectLst/>
              </a:rPr>
              <a:t>FY21 PROPOSED BUDGET APPORTIONMENT</a:t>
            </a:r>
          </a:p>
        </p:txBody>
      </p:sp>
      <p:graphicFrame>
        <p:nvGraphicFramePr>
          <p:cNvPr id="9" name="Chart 8"/>
          <p:cNvGraphicFramePr>
            <a:graphicFrameLocks/>
          </p:cNvGraphicFramePr>
          <p:nvPr/>
        </p:nvGraphicFramePr>
        <p:xfrm>
          <a:off x="228600" y="914400"/>
          <a:ext cx="8763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E843332-226B-4A8B-9DDD-4CBE6A26513F}"/>
              </a:ext>
            </a:extLst>
          </p:cNvPr>
          <p:cNvSpPr txBox="1"/>
          <p:nvPr/>
        </p:nvSpPr>
        <p:spPr>
          <a:xfrm>
            <a:off x="1371600" y="6163590"/>
            <a:ext cx="7162800" cy="461665"/>
          </a:xfrm>
          <a:prstGeom prst="rect">
            <a:avLst/>
          </a:prstGeom>
          <a:noFill/>
        </p:spPr>
        <p:txBody>
          <a:bodyPr wrap="square" rtlCol="0">
            <a:spAutoFit/>
          </a:bodyPr>
          <a:lstStyle/>
          <a:p>
            <a:pPr algn="ctr"/>
            <a:r>
              <a:rPr lang="en-US" sz="2400" b="1" dirty="0"/>
              <a:t>FY21 PROPOSED BUDGET:   $14,616,376 </a:t>
            </a:r>
          </a:p>
        </p:txBody>
      </p:sp>
      <p:sp>
        <p:nvSpPr>
          <p:cNvPr id="6" name="Slide Number Placeholder 3">
            <a:extLst>
              <a:ext uri="{FF2B5EF4-FFF2-40B4-BE49-F238E27FC236}">
                <a16:creationId xmlns:a16="http://schemas.microsoft.com/office/drawing/2014/main" id="{805E1BD3-467A-48EB-ACEF-622F657AEFC9}"/>
              </a:ext>
            </a:extLst>
          </p:cNvPr>
          <p:cNvSpPr txBox="1">
            <a:spLocks/>
          </p:cNvSpPr>
          <p:nvPr/>
        </p:nvSpPr>
        <p:spPr>
          <a:xfrm>
            <a:off x="8686800" y="6397824"/>
            <a:ext cx="2133600" cy="320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latin typeface="Palatino Linotype"/>
              </a:rPr>
              <a:pPr/>
              <a:t>24</a:t>
            </a:fld>
            <a:endParaRPr lang="en-US" dirty="0">
              <a:solidFill>
                <a:prstClr val="white">
                  <a:alpha val="60000"/>
                </a:prstClr>
              </a:solidFill>
              <a:latin typeface="Palatino Linotype"/>
            </a:endParaRPr>
          </a:p>
        </p:txBody>
      </p:sp>
    </p:spTree>
    <p:extLst>
      <p:ext uri="{BB962C8B-B14F-4D97-AF65-F5344CB8AC3E}">
        <p14:creationId xmlns:p14="http://schemas.microsoft.com/office/powerpoint/2010/main" val="358537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099" y="-457200"/>
            <a:ext cx="7543800" cy="1600200"/>
          </a:xfrm>
        </p:spPr>
        <p:txBody>
          <a:bodyPr/>
          <a:lstStyle/>
          <a:p>
            <a:pPr algn="ctr"/>
            <a:r>
              <a:rPr lang="en-US" altLang="en-US" sz="3600" b="1" dirty="0"/>
              <a:t>FY21 BUDGET V. FY20 BUDGET</a:t>
            </a:r>
            <a:br>
              <a:rPr lang="en-US" altLang="en-US" sz="3600" b="1" dirty="0"/>
            </a:br>
            <a:r>
              <a:rPr lang="en-US" altLang="en-US" sz="3600" b="1" dirty="0"/>
              <a:t>Department Changes</a:t>
            </a:r>
            <a:endParaRPr lang="en-US" sz="3600" dirty="0"/>
          </a:p>
        </p:txBody>
      </p:sp>
      <p:sp>
        <p:nvSpPr>
          <p:cNvPr id="4" name="Slide Number Placeholder 3"/>
          <p:cNvSpPr>
            <a:spLocks noGrp="1"/>
          </p:cNvSpPr>
          <p:nvPr>
            <p:ph type="sldNum" sz="quarter" idx="11"/>
          </p:nvPr>
        </p:nvSpPr>
        <p:spPr>
          <a:xfrm>
            <a:off x="7010400" y="6553201"/>
            <a:ext cx="21336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B0A90-14C0-49C5-9C7F-55C0D56C680C}" type="slidenum">
              <a:rPr kumimoji="0" lang="en-US" sz="1600" b="0" i="0" u="none" strike="noStrike" kern="1200" cap="none" spc="0" normalizeH="0" baseline="0" noProof="0">
                <a:ln>
                  <a:noFill/>
                </a:ln>
                <a:solidFill>
                  <a:prstClr val="white">
                    <a:alpha val="60000"/>
                  </a:prst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white">
                  <a:alpha val="60000"/>
                </a:prstClr>
              </a:solidFill>
              <a:effectLst/>
              <a:uLnTx/>
              <a:uFillTx/>
              <a:latin typeface="Palatino Linotype"/>
              <a:ea typeface="+mn-ea"/>
              <a:cs typeface="+mn-cs"/>
            </a:endParaRPr>
          </a:p>
        </p:txBody>
      </p:sp>
      <p:graphicFrame>
        <p:nvGraphicFramePr>
          <p:cNvPr id="2" name="Table 1">
            <a:extLst>
              <a:ext uri="{FF2B5EF4-FFF2-40B4-BE49-F238E27FC236}">
                <a16:creationId xmlns:a16="http://schemas.microsoft.com/office/drawing/2014/main" id="{C11805CF-F332-45F6-AF5A-EAB2A9F522C8}"/>
              </a:ext>
            </a:extLst>
          </p:cNvPr>
          <p:cNvGraphicFramePr>
            <a:graphicFrameLocks noGrp="1"/>
          </p:cNvGraphicFramePr>
          <p:nvPr>
            <p:extLst>
              <p:ext uri="{D42A27DB-BD31-4B8C-83A1-F6EECF244321}">
                <p14:modId xmlns:p14="http://schemas.microsoft.com/office/powerpoint/2010/main" val="2546905119"/>
              </p:ext>
            </p:extLst>
          </p:nvPr>
        </p:nvGraphicFramePr>
        <p:xfrm>
          <a:off x="266699" y="1143000"/>
          <a:ext cx="8610601" cy="5650127"/>
        </p:xfrm>
        <a:graphic>
          <a:graphicData uri="http://schemas.openxmlformats.org/drawingml/2006/table">
            <a:tbl>
              <a:tblPr>
                <a:tableStyleId>{5C22544A-7EE6-4342-B048-85BDC9FD1C3A}</a:tableStyleId>
              </a:tblPr>
              <a:tblGrid>
                <a:gridCol w="1774500">
                  <a:extLst>
                    <a:ext uri="{9D8B030D-6E8A-4147-A177-3AD203B41FA5}">
                      <a16:colId xmlns:a16="http://schemas.microsoft.com/office/drawing/2014/main" val="2838734098"/>
                    </a:ext>
                  </a:extLst>
                </a:gridCol>
                <a:gridCol w="1908121">
                  <a:extLst>
                    <a:ext uri="{9D8B030D-6E8A-4147-A177-3AD203B41FA5}">
                      <a16:colId xmlns:a16="http://schemas.microsoft.com/office/drawing/2014/main" val="1913041040"/>
                    </a:ext>
                  </a:extLst>
                </a:gridCol>
                <a:gridCol w="1908121">
                  <a:extLst>
                    <a:ext uri="{9D8B030D-6E8A-4147-A177-3AD203B41FA5}">
                      <a16:colId xmlns:a16="http://schemas.microsoft.com/office/drawing/2014/main" val="1476699058"/>
                    </a:ext>
                  </a:extLst>
                </a:gridCol>
                <a:gridCol w="1688983">
                  <a:extLst>
                    <a:ext uri="{9D8B030D-6E8A-4147-A177-3AD203B41FA5}">
                      <a16:colId xmlns:a16="http://schemas.microsoft.com/office/drawing/2014/main" val="167968708"/>
                    </a:ext>
                  </a:extLst>
                </a:gridCol>
                <a:gridCol w="1330876">
                  <a:extLst>
                    <a:ext uri="{9D8B030D-6E8A-4147-A177-3AD203B41FA5}">
                      <a16:colId xmlns:a16="http://schemas.microsoft.com/office/drawing/2014/main" val="3217581314"/>
                    </a:ext>
                  </a:extLst>
                </a:gridCol>
              </a:tblGrid>
              <a:tr h="43615">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Department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solidFill>
                      <a:schemeClr val="accent1">
                        <a:lumMod val="40000"/>
                        <a:lumOff val="60000"/>
                      </a:schemeClr>
                    </a:solidFill>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FY20 (Current)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solidFill>
                      <a:schemeClr val="accent1">
                        <a:lumMod val="40000"/>
                        <a:lumOff val="60000"/>
                      </a:schemeClr>
                    </a:solidFill>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FY21 (Proposed)</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solidFill>
                      <a:schemeClr val="accent1">
                        <a:lumMod val="40000"/>
                        <a:lumOff val="60000"/>
                      </a:schemeClr>
                    </a:solidFill>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Dollar Change</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solidFill>
                      <a:schemeClr val="accent1">
                        <a:lumMod val="40000"/>
                        <a:lumOff val="60000"/>
                      </a:schemeClr>
                    </a:solidFill>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Pct Change</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solidFill>
                      <a:schemeClr val="accent1">
                        <a:lumMod val="40000"/>
                        <a:lumOff val="60000"/>
                      </a:schemeClr>
                    </a:solidFill>
                  </a:tcPr>
                </a:tc>
                <a:extLst>
                  <a:ext uri="{0D108BD9-81ED-4DB2-BD59-A6C34878D82A}">
                    <a16:rowId xmlns:a16="http://schemas.microsoft.com/office/drawing/2014/main" val="3958574450"/>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Administration</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$1,025,226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$1,122,645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$97,419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9.5%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4289245342"/>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Finance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$295,222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$311,458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$16,236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5.5%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326286611"/>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Tax &amp; Assessing</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$311,576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$318,258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$6,682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2.1%</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700108936"/>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Community Dev</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$475,006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$550,603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$75,597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15.9%</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243414658"/>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Cemetery</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$38,493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$41,002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$2,509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369296510"/>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Police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$2,674,649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$2,641,340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($33,309)</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-1.3%</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518125484"/>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Comm Center</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$458,499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$480,784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$22,285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4.9%</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2936967875"/>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Fire Rescue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$1,298,338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$1,331,348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33,010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528866415"/>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Public Works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$4,288,266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$4,565,379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$277,113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183250511"/>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Landfill District</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$343,490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$391,579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$48,089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14.0%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4025234691"/>
                  </a:ext>
                </a:extLst>
              </a:tr>
              <a:tr h="316127">
                <a:tc>
                  <a:txBody>
                    <a:bodyPr/>
                    <a:lstStyle/>
                    <a:p>
                      <a:pPr algn="l" fontAlgn="b"/>
                      <a:r>
                        <a:rPr lang="en-US" sz="1800" b="0" i="0" u="none" strike="noStrike" dirty="0">
                          <a:solidFill>
                            <a:srgbClr val="000000"/>
                          </a:solidFill>
                          <a:effectLst/>
                          <a:latin typeface="Times New Roman" panose="02020603050405020304" pitchFamily="18" charset="0"/>
                          <a:cs typeface="Times New Roman" panose="02020603050405020304" pitchFamily="18" charset="0"/>
                        </a:rPr>
                        <a:t>Septic Syst. O&amp;M</a:t>
                      </a:r>
                    </a:p>
                  </a:txBody>
                  <a:tcPr marL="9227" marR="9227" marT="9227" marB="0" anchor="b"/>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$60,356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$60,356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100.0%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227714550"/>
                  </a:ext>
                </a:extLst>
              </a:tr>
              <a:tr h="303535">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Public Assistance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$67,455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$64,326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($3,129)</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-4.6%</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794308625"/>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Library</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$997,621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$1,025,175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$27,554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2.7%</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185599321"/>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Recreation</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$391,451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$404,546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$13,095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3.4%</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3265030674"/>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Principal</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$1,195,302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$1,187,927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($7,375)</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-0.6%</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623319394"/>
                  </a:ext>
                </a:extLst>
              </a:tr>
              <a:tr h="31612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Interest</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$152,256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$119,650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($32,606)</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1800" u="none" strike="noStrike" dirty="0">
                          <a:effectLst/>
                          <a:latin typeface="Times New Roman" panose="02020603050405020304" pitchFamily="18" charset="0"/>
                          <a:cs typeface="Times New Roman" panose="02020603050405020304" pitchFamily="18" charset="0"/>
                        </a:rPr>
                        <a:t>-21.4%</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641438643"/>
                  </a:ext>
                </a:extLst>
              </a:tr>
              <a:tr h="321140">
                <a:tc>
                  <a:txBody>
                    <a:bodyPr/>
                    <a:lstStyle/>
                    <a:p>
                      <a:pPr algn="l" fontAlgn="b"/>
                      <a:r>
                        <a:rPr lang="en-US" sz="2000" b="1" u="none" strike="noStrike" dirty="0">
                          <a:effectLst/>
                          <a:latin typeface="Times New Roman" panose="02020603050405020304" pitchFamily="18" charset="0"/>
                          <a:cs typeface="Times New Roman" panose="02020603050405020304" pitchFamily="18" charset="0"/>
                        </a:rPr>
                        <a:t>Total</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2000" b="1" u="none" strike="noStrike" dirty="0">
                          <a:effectLst/>
                          <a:latin typeface="Times New Roman" panose="02020603050405020304" pitchFamily="18" charset="0"/>
                          <a:cs typeface="Times New Roman" panose="02020603050405020304" pitchFamily="18" charset="0"/>
                        </a:rPr>
                        <a:t>$14,012,850 </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2000" b="1" u="none" strike="noStrike" dirty="0">
                          <a:effectLst/>
                          <a:latin typeface="Times New Roman" panose="02020603050405020304" pitchFamily="18" charset="0"/>
                          <a:cs typeface="Times New Roman" panose="02020603050405020304" pitchFamily="18" charset="0"/>
                        </a:rPr>
                        <a:t>$14,616,376 </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2000" b="1" u="none" strike="noStrike" dirty="0">
                          <a:effectLst/>
                          <a:latin typeface="Times New Roman" panose="02020603050405020304" pitchFamily="18" charset="0"/>
                          <a:cs typeface="Times New Roman" panose="02020603050405020304" pitchFamily="18" charset="0"/>
                        </a:rPr>
                        <a:t>$603,526 </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tc>
                  <a:txBody>
                    <a:bodyPr/>
                    <a:lstStyle/>
                    <a:p>
                      <a:pPr algn="r" fontAlgn="b"/>
                      <a:r>
                        <a:rPr lang="en-US" sz="2000" b="1" u="none" strike="noStrike" dirty="0">
                          <a:effectLst/>
                          <a:latin typeface="Times New Roman" panose="02020603050405020304" pitchFamily="18" charset="0"/>
                          <a:cs typeface="Times New Roman" panose="02020603050405020304" pitchFamily="18" charset="0"/>
                        </a:rPr>
                        <a:t>4.3%</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27" marR="9227" marT="9227" marB="0" anchor="b"/>
                </a:tc>
                <a:extLst>
                  <a:ext uri="{0D108BD9-81ED-4DB2-BD59-A6C34878D82A}">
                    <a16:rowId xmlns:a16="http://schemas.microsoft.com/office/drawing/2014/main" val="565512866"/>
                  </a:ext>
                </a:extLst>
              </a:tr>
            </a:tbl>
          </a:graphicData>
        </a:graphic>
      </p:graphicFrame>
    </p:spTree>
    <p:extLst>
      <p:ext uri="{BB962C8B-B14F-4D97-AF65-F5344CB8AC3E}">
        <p14:creationId xmlns:p14="http://schemas.microsoft.com/office/powerpoint/2010/main" val="409863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1A1AEEE-4205-4F64-94E5-F7518CFB6FC1}"/>
              </a:ext>
            </a:extLst>
          </p:cNvPr>
          <p:cNvGraphicFramePr>
            <a:graphicFrameLocks noGrp="1"/>
          </p:cNvGraphicFramePr>
          <p:nvPr>
            <p:ph idx="1"/>
            <p:extLst>
              <p:ext uri="{D42A27DB-BD31-4B8C-83A1-F6EECF244321}">
                <p14:modId xmlns:p14="http://schemas.microsoft.com/office/powerpoint/2010/main" val="1194192698"/>
              </p:ext>
            </p:extLst>
          </p:nvPr>
        </p:nvGraphicFramePr>
        <p:xfrm>
          <a:off x="190500" y="144794"/>
          <a:ext cx="8763000" cy="6610988"/>
        </p:xfrm>
        <a:graphic>
          <a:graphicData uri="http://schemas.openxmlformats.org/drawingml/2006/table">
            <a:tbl>
              <a:tblPr>
                <a:tableStyleId>{5C22544A-7EE6-4342-B048-85BDC9FD1C3A}</a:tableStyleId>
              </a:tblPr>
              <a:tblGrid>
                <a:gridCol w="3208223">
                  <a:extLst>
                    <a:ext uri="{9D8B030D-6E8A-4147-A177-3AD203B41FA5}">
                      <a16:colId xmlns:a16="http://schemas.microsoft.com/office/drawing/2014/main" val="1837321642"/>
                    </a:ext>
                  </a:extLst>
                </a:gridCol>
                <a:gridCol w="1322307">
                  <a:extLst>
                    <a:ext uri="{9D8B030D-6E8A-4147-A177-3AD203B41FA5}">
                      <a16:colId xmlns:a16="http://schemas.microsoft.com/office/drawing/2014/main" val="795654892"/>
                    </a:ext>
                  </a:extLst>
                </a:gridCol>
                <a:gridCol w="1219342">
                  <a:extLst>
                    <a:ext uri="{9D8B030D-6E8A-4147-A177-3AD203B41FA5}">
                      <a16:colId xmlns:a16="http://schemas.microsoft.com/office/drawing/2014/main" val="2740688674"/>
                    </a:ext>
                  </a:extLst>
                </a:gridCol>
                <a:gridCol w="1495726">
                  <a:extLst>
                    <a:ext uri="{9D8B030D-6E8A-4147-A177-3AD203B41FA5}">
                      <a16:colId xmlns:a16="http://schemas.microsoft.com/office/drawing/2014/main" val="2951000813"/>
                    </a:ext>
                  </a:extLst>
                </a:gridCol>
                <a:gridCol w="1517402">
                  <a:extLst>
                    <a:ext uri="{9D8B030D-6E8A-4147-A177-3AD203B41FA5}">
                      <a16:colId xmlns:a16="http://schemas.microsoft.com/office/drawing/2014/main" val="538580824"/>
                    </a:ext>
                  </a:extLst>
                </a:gridCol>
              </a:tblGrid>
              <a:tr h="480097">
                <a:tc>
                  <a:txBody>
                    <a:bodyPr/>
                    <a:lstStyle/>
                    <a:p>
                      <a:pPr algn="ctr" fontAlgn="ctr"/>
                      <a:r>
                        <a:rPr lang="en-US" sz="1450" u="none" strike="noStrike" dirty="0">
                          <a:effectLst/>
                        </a:rPr>
                        <a:t>FY 21 ESTIMATED REVENUE</a:t>
                      </a:r>
                      <a:endParaRPr lang="en-US" sz="1450" b="1" i="0" u="none" strike="noStrike" dirty="0">
                        <a:solidFill>
                          <a:srgbClr val="000000"/>
                        </a:solidFill>
                        <a:effectLst/>
                        <a:latin typeface="Times New Roman" panose="02020603050405020304" pitchFamily="18" charset="0"/>
                      </a:endParaRPr>
                    </a:p>
                  </a:txBody>
                  <a:tcPr marL="8373" marR="8373" marT="8373" marB="0" anchor="ctr">
                    <a:solidFill>
                      <a:schemeClr val="tx1">
                        <a:lumMod val="85000"/>
                      </a:schemeClr>
                    </a:solidFill>
                  </a:tcPr>
                </a:tc>
                <a:tc>
                  <a:txBody>
                    <a:bodyPr/>
                    <a:lstStyle/>
                    <a:p>
                      <a:pPr algn="ctr" rtl="0" fontAlgn="ctr"/>
                      <a:r>
                        <a:rPr lang="en-US" sz="1450" u="none" strike="noStrike" dirty="0">
                          <a:effectLst/>
                        </a:rPr>
                        <a:t>  FY18 Actual Revenues</a:t>
                      </a:r>
                      <a:endParaRPr lang="en-US" sz="1450" b="1" i="0" u="none" strike="noStrike" dirty="0">
                        <a:solidFill>
                          <a:srgbClr val="000000"/>
                        </a:solidFill>
                        <a:effectLst/>
                        <a:latin typeface="Times New Roman" panose="02020603050405020304" pitchFamily="18" charset="0"/>
                      </a:endParaRPr>
                    </a:p>
                  </a:txBody>
                  <a:tcPr marL="8373" marR="8373" marT="8373" marB="0" anchor="ctr">
                    <a:solidFill>
                      <a:schemeClr val="tx1">
                        <a:lumMod val="85000"/>
                      </a:schemeClr>
                    </a:solidFill>
                  </a:tcPr>
                </a:tc>
                <a:tc>
                  <a:txBody>
                    <a:bodyPr/>
                    <a:lstStyle/>
                    <a:p>
                      <a:pPr algn="ctr" rtl="0" fontAlgn="ctr"/>
                      <a:r>
                        <a:rPr lang="en-US" sz="1450" u="none" strike="noStrike" dirty="0">
                          <a:effectLst/>
                        </a:rPr>
                        <a:t>FY19 Actual Revenues</a:t>
                      </a:r>
                      <a:endParaRPr lang="en-US" sz="1450" b="1" i="0" u="none" strike="noStrike" dirty="0">
                        <a:solidFill>
                          <a:srgbClr val="000000"/>
                        </a:solidFill>
                        <a:effectLst/>
                        <a:latin typeface="Times New Roman" panose="02020603050405020304" pitchFamily="18" charset="0"/>
                      </a:endParaRPr>
                    </a:p>
                  </a:txBody>
                  <a:tcPr marL="8373" marR="8373" marT="8373" marB="0" anchor="ctr">
                    <a:solidFill>
                      <a:schemeClr val="tx1">
                        <a:lumMod val="85000"/>
                      </a:schemeClr>
                    </a:solidFill>
                  </a:tcPr>
                </a:tc>
                <a:tc>
                  <a:txBody>
                    <a:bodyPr/>
                    <a:lstStyle/>
                    <a:p>
                      <a:pPr algn="ctr" rtl="0" fontAlgn="ctr"/>
                      <a:r>
                        <a:rPr lang="en-US" sz="1450" u="none" strike="noStrike" dirty="0">
                          <a:effectLst/>
                        </a:rPr>
                        <a:t>FY20 Estimated Revenues</a:t>
                      </a:r>
                      <a:endParaRPr lang="en-US" sz="1450" b="1" i="0" u="none" strike="noStrike" dirty="0">
                        <a:solidFill>
                          <a:srgbClr val="000000"/>
                        </a:solidFill>
                        <a:effectLst/>
                        <a:latin typeface="Times New Roman" panose="02020603050405020304" pitchFamily="18" charset="0"/>
                      </a:endParaRPr>
                    </a:p>
                  </a:txBody>
                  <a:tcPr marL="8373" marR="8373" marT="8373" marB="0" anchor="ctr">
                    <a:solidFill>
                      <a:schemeClr val="tx1">
                        <a:lumMod val="85000"/>
                      </a:schemeClr>
                    </a:solidFill>
                  </a:tcPr>
                </a:tc>
                <a:tc>
                  <a:txBody>
                    <a:bodyPr/>
                    <a:lstStyle/>
                    <a:p>
                      <a:pPr algn="ctr" rtl="0" fontAlgn="ctr"/>
                      <a:r>
                        <a:rPr lang="en-US" sz="1450" u="none" strike="noStrike" dirty="0">
                          <a:effectLst/>
                        </a:rPr>
                        <a:t>FY21 Estimated Revenues</a:t>
                      </a:r>
                      <a:endParaRPr lang="en-US" sz="1450" b="1" i="0" u="none" strike="noStrike" dirty="0">
                        <a:solidFill>
                          <a:srgbClr val="000000"/>
                        </a:solidFill>
                        <a:effectLst/>
                        <a:latin typeface="Times New Roman" panose="02020603050405020304" pitchFamily="18" charset="0"/>
                      </a:endParaRPr>
                    </a:p>
                  </a:txBody>
                  <a:tcPr marL="8373" marR="8373" marT="8373" marB="0" anchor="ctr">
                    <a:solidFill>
                      <a:schemeClr val="tx1">
                        <a:lumMod val="85000"/>
                      </a:schemeClr>
                    </a:solidFill>
                  </a:tcPr>
                </a:tc>
                <a:extLst>
                  <a:ext uri="{0D108BD9-81ED-4DB2-BD59-A6C34878D82A}">
                    <a16:rowId xmlns:a16="http://schemas.microsoft.com/office/drawing/2014/main" val="2759806766"/>
                  </a:ext>
                </a:extLst>
              </a:tr>
              <a:tr h="201052">
                <a:tc>
                  <a:txBody>
                    <a:bodyPr/>
                    <a:lstStyle/>
                    <a:p>
                      <a:pPr algn="l" rtl="0" fontAlgn="b"/>
                      <a:r>
                        <a:rPr lang="en-US" sz="1450" u="none" strike="noStrike" dirty="0">
                          <a:effectLst/>
                        </a:rPr>
                        <a:t>Gravel Tax</a:t>
                      </a:r>
                      <a:endParaRPr lang="en-US" sz="1450" b="1" i="0" u="none" strike="noStrike" dirty="0">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$173</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$44</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$50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261253318"/>
                  </a:ext>
                </a:extLst>
              </a:tr>
              <a:tr h="201052">
                <a:tc>
                  <a:txBody>
                    <a:bodyPr/>
                    <a:lstStyle/>
                    <a:p>
                      <a:pPr algn="l" rtl="0" fontAlgn="b"/>
                      <a:r>
                        <a:rPr lang="en-US" sz="1450" u="none" strike="noStrike">
                          <a:effectLst/>
                        </a:rPr>
                        <a:t>Yield Tax Rev. - Current</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$1,380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$4,314</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$1,500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$1,500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4167809489"/>
                  </a:ext>
                </a:extLst>
              </a:tr>
              <a:tr h="201052">
                <a:tc>
                  <a:txBody>
                    <a:bodyPr/>
                    <a:lstStyle/>
                    <a:p>
                      <a:pPr algn="l" rtl="0" fontAlgn="b"/>
                      <a:r>
                        <a:rPr lang="en-US" sz="1450" u="none" strike="noStrike">
                          <a:effectLst/>
                        </a:rPr>
                        <a:t>Pmts. in Lieu of Taxes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$31,692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$32,472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$31,000</a:t>
                      </a:r>
                      <a:endParaRPr lang="en-US" sz="1450" b="1" i="0" u="none" strike="noStrike" dirty="0">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$31,000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4136881734"/>
                  </a:ext>
                </a:extLst>
              </a:tr>
              <a:tr h="201052">
                <a:tc>
                  <a:txBody>
                    <a:bodyPr/>
                    <a:lstStyle/>
                    <a:p>
                      <a:pPr algn="l" rtl="0" fontAlgn="b"/>
                      <a:r>
                        <a:rPr lang="en-US" sz="1450" u="none" strike="noStrike">
                          <a:effectLst/>
                        </a:rPr>
                        <a:t>Liens - Redeemed</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2089355599"/>
                  </a:ext>
                </a:extLst>
              </a:tr>
              <a:tr h="303163">
                <a:tc>
                  <a:txBody>
                    <a:bodyPr/>
                    <a:lstStyle/>
                    <a:p>
                      <a:pPr algn="l" rtl="0" fontAlgn="b"/>
                      <a:r>
                        <a:rPr lang="en-US" sz="1450" u="none" strike="noStrike">
                          <a:effectLst/>
                        </a:rPr>
                        <a:t>Int. &amp; Penalties on Taxes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$171,551</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$136,748</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$170,000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$170,000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312126062"/>
                  </a:ext>
                </a:extLst>
              </a:tr>
              <a:tr h="201052">
                <a:tc>
                  <a:txBody>
                    <a:bodyPr/>
                    <a:lstStyle/>
                    <a:p>
                      <a:pPr algn="l" rtl="0" fontAlgn="b"/>
                      <a:r>
                        <a:rPr lang="en-US" sz="1450" u="none" strike="noStrike">
                          <a:effectLst/>
                        </a:rPr>
                        <a:t>Cable Franchise Fee/UCC</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$224,125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$215,831</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$210,000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$212,000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910671290"/>
                  </a:ext>
                </a:extLst>
              </a:tr>
              <a:tr h="201052">
                <a:tc>
                  <a:txBody>
                    <a:bodyPr/>
                    <a:lstStyle/>
                    <a:p>
                      <a:pPr algn="l" rtl="0" fontAlgn="b"/>
                      <a:r>
                        <a:rPr lang="en-US" sz="1450" u="none" strike="noStrike">
                          <a:effectLst/>
                        </a:rPr>
                        <a:t>MV Permit Fees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$2,796,713</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$2,893,631</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$2,995,982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$3,000,000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463948997"/>
                  </a:ext>
                </a:extLst>
              </a:tr>
              <a:tr h="201052">
                <a:tc>
                  <a:txBody>
                    <a:bodyPr/>
                    <a:lstStyle/>
                    <a:p>
                      <a:pPr algn="l" rtl="0" fontAlgn="b"/>
                      <a:r>
                        <a:rPr lang="en-US" sz="1450" u="none" strike="noStrike">
                          <a:effectLst/>
                        </a:rPr>
                        <a:t>Permit Fees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$103,767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$95,312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$109,500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$99,500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657371901"/>
                  </a:ext>
                </a:extLst>
              </a:tr>
              <a:tr h="201052">
                <a:tc>
                  <a:txBody>
                    <a:bodyPr/>
                    <a:lstStyle/>
                    <a:p>
                      <a:pPr algn="l" rtl="0" fontAlgn="b"/>
                      <a:r>
                        <a:rPr lang="en-US" sz="1450" u="none" strike="noStrike">
                          <a:effectLst/>
                        </a:rPr>
                        <a:t>Other Licenses Permits Fees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$45,508</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$55,373</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$45,180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$44,280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269486196"/>
                  </a:ext>
                </a:extLst>
              </a:tr>
              <a:tr h="201052">
                <a:tc>
                  <a:txBody>
                    <a:bodyPr/>
                    <a:lstStyle/>
                    <a:p>
                      <a:pPr algn="l" rtl="0" fontAlgn="b"/>
                      <a:r>
                        <a:rPr lang="en-US" sz="1450" u="none" strike="noStrike">
                          <a:effectLst/>
                        </a:rPr>
                        <a:t>Meals/Rooms Tax</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$581,608</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$584,189</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$584,189</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$582,000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513480717"/>
                  </a:ext>
                </a:extLst>
              </a:tr>
              <a:tr h="201052">
                <a:tc>
                  <a:txBody>
                    <a:bodyPr/>
                    <a:lstStyle/>
                    <a:p>
                      <a:pPr algn="l" rtl="0" fontAlgn="b"/>
                      <a:r>
                        <a:rPr lang="en-US" sz="1450" u="none" strike="noStrike">
                          <a:effectLst/>
                        </a:rPr>
                        <a:t>Hwy. Block Grant</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$331,348</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$336,830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$331,537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$330,000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85174578"/>
                  </a:ext>
                </a:extLst>
              </a:tr>
              <a:tr h="201052">
                <a:tc>
                  <a:txBody>
                    <a:bodyPr/>
                    <a:lstStyle/>
                    <a:p>
                      <a:pPr algn="l" rtl="0" fontAlgn="b"/>
                      <a:r>
                        <a:rPr lang="en-US" sz="1450" u="none" strike="noStrike">
                          <a:effectLst/>
                        </a:rPr>
                        <a:t>State/Fed. Forest Land Reimb.</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$11</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$11</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$11</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866162683"/>
                  </a:ext>
                </a:extLst>
              </a:tr>
              <a:tr h="201052">
                <a:tc>
                  <a:txBody>
                    <a:bodyPr/>
                    <a:lstStyle/>
                    <a:p>
                      <a:pPr algn="l" rtl="0" fontAlgn="b"/>
                      <a:r>
                        <a:rPr lang="en-US" sz="1450" u="none" strike="noStrike">
                          <a:effectLst/>
                        </a:rPr>
                        <a:t>Other incl. R.R. Tax Reimb.</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$197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$405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$426</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$400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647922809"/>
                  </a:ext>
                </a:extLst>
              </a:tr>
              <a:tr h="323256">
                <a:tc>
                  <a:txBody>
                    <a:bodyPr/>
                    <a:lstStyle/>
                    <a:p>
                      <a:pPr algn="l" rtl="0" fontAlgn="b"/>
                      <a:r>
                        <a:rPr lang="en-US" sz="1450" u="none" strike="noStrike">
                          <a:effectLst/>
                        </a:rPr>
                        <a:t>Other Intergovernmental Revenue</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$86,062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$103,428</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$92,000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$90,000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874356534"/>
                  </a:ext>
                </a:extLst>
              </a:tr>
              <a:tr h="201052">
                <a:tc>
                  <a:txBody>
                    <a:bodyPr/>
                    <a:lstStyle/>
                    <a:p>
                      <a:pPr algn="l" rtl="0" fontAlgn="b"/>
                      <a:r>
                        <a:rPr lang="en-US" sz="1450" u="none" strike="noStrike">
                          <a:effectLst/>
                        </a:rPr>
                        <a:t>Income from Depts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$393,407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$537,586</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$557,970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$556,670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812647422"/>
                  </a:ext>
                </a:extLst>
              </a:tr>
              <a:tr h="201052">
                <a:tc>
                  <a:txBody>
                    <a:bodyPr/>
                    <a:lstStyle/>
                    <a:p>
                      <a:pPr algn="l" rtl="0" fontAlgn="b"/>
                      <a:r>
                        <a:rPr lang="en-US" sz="1450" u="none" strike="noStrike">
                          <a:effectLst/>
                        </a:rPr>
                        <a:t>Landfill Income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$87,143</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$92,275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$96,750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$97,000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484872460"/>
                  </a:ext>
                </a:extLst>
              </a:tr>
              <a:tr h="201052">
                <a:tc>
                  <a:txBody>
                    <a:bodyPr/>
                    <a:lstStyle/>
                    <a:p>
                      <a:pPr algn="l" rtl="0" fontAlgn="b"/>
                      <a:r>
                        <a:rPr lang="en-US" sz="1450" u="none" strike="noStrike">
                          <a:effectLst/>
                        </a:rPr>
                        <a:t>Sale-Munic. Prop.</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$21,195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$18,705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$11,900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$26,400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640040378"/>
                  </a:ext>
                </a:extLst>
              </a:tr>
              <a:tr h="201052">
                <a:tc>
                  <a:txBody>
                    <a:bodyPr/>
                    <a:lstStyle/>
                    <a:p>
                      <a:pPr algn="l" rtl="0" fontAlgn="b"/>
                      <a:r>
                        <a:rPr lang="en-US" sz="1450" u="none" strike="noStrike">
                          <a:effectLst/>
                        </a:rPr>
                        <a:t>Int. on Invests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$201,967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$341,280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$350,200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$340,200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412287217"/>
                  </a:ext>
                </a:extLst>
              </a:tr>
              <a:tr h="201052">
                <a:tc>
                  <a:txBody>
                    <a:bodyPr/>
                    <a:lstStyle/>
                    <a:p>
                      <a:pPr algn="l" rtl="0" fontAlgn="b"/>
                      <a:r>
                        <a:rPr lang="en-US" sz="1450" u="none" strike="noStrike">
                          <a:effectLst/>
                        </a:rPr>
                        <a:t>Other Rev. (Fines)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$7,664</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$2,830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$2,500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$2,500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2240885080"/>
                  </a:ext>
                </a:extLst>
              </a:tr>
              <a:tr h="201052">
                <a:tc>
                  <a:txBody>
                    <a:bodyPr/>
                    <a:lstStyle/>
                    <a:p>
                      <a:pPr algn="l" rtl="0" fontAlgn="b"/>
                      <a:r>
                        <a:rPr lang="en-US" sz="1450" u="none" strike="noStrike">
                          <a:effectLst/>
                        </a:rPr>
                        <a:t>Other -Insurance Loss Recovery</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$68,912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$817</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$2,000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45482435"/>
                  </a:ext>
                </a:extLst>
              </a:tr>
              <a:tr h="201052">
                <a:tc>
                  <a:txBody>
                    <a:bodyPr/>
                    <a:lstStyle/>
                    <a:p>
                      <a:pPr algn="l" rtl="0" fontAlgn="b"/>
                      <a:r>
                        <a:rPr lang="en-US" sz="1450" u="none" strike="noStrike">
                          <a:effectLst/>
                        </a:rPr>
                        <a:t>Contrib./Donation</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$0</a:t>
                      </a:r>
                      <a:endParaRPr lang="en-US" sz="1450" b="1" i="0" u="none" strike="noStrike" dirty="0">
                        <a:solidFill>
                          <a:srgbClr val="000000"/>
                        </a:solidFill>
                        <a:effectLst/>
                        <a:latin typeface="Times New Roman" panose="02020603050405020304" pitchFamily="18" charset="0"/>
                      </a:endParaRPr>
                    </a:p>
                  </a:txBody>
                  <a:tcPr marL="8373" marR="8373" marT="8373" marB="0" anchor="b"/>
                </a:tc>
                <a:tc>
                  <a:txBody>
                    <a:bodyPr/>
                    <a:lstStyle/>
                    <a:p>
                      <a:pPr algn="l"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330736956"/>
                  </a:ext>
                </a:extLst>
              </a:tr>
              <a:tr h="201052">
                <a:tc>
                  <a:txBody>
                    <a:bodyPr/>
                    <a:lstStyle/>
                    <a:p>
                      <a:pPr algn="l" rtl="0" fontAlgn="b"/>
                      <a:r>
                        <a:rPr lang="en-US" sz="1450" u="none" strike="noStrike">
                          <a:effectLst/>
                        </a:rPr>
                        <a:t>Misc. Refunds</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l" fontAlgn="b"/>
                      <a:r>
                        <a:rPr lang="en-US" sz="1450" u="none" strike="noStrike" dirty="0">
                          <a:effectLst/>
                        </a:rPr>
                        <a:t> </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4212981466"/>
                  </a:ext>
                </a:extLst>
              </a:tr>
              <a:tr h="201052">
                <a:tc>
                  <a:txBody>
                    <a:bodyPr/>
                    <a:lstStyle/>
                    <a:p>
                      <a:pPr algn="l" rtl="0" fontAlgn="b"/>
                      <a:r>
                        <a:rPr lang="en-US" sz="1450" u="none" strike="noStrike">
                          <a:effectLst/>
                        </a:rPr>
                        <a:t>Land Use Change Tax</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$0</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5124402"/>
                  </a:ext>
                </a:extLst>
              </a:tr>
              <a:tr h="201052">
                <a:tc>
                  <a:txBody>
                    <a:bodyPr/>
                    <a:lstStyle/>
                    <a:p>
                      <a:pPr algn="l" rtl="0" fontAlgn="b"/>
                      <a:r>
                        <a:rPr lang="en-US" sz="1450" u="none" strike="noStrike">
                          <a:effectLst/>
                        </a:rPr>
                        <a:t>Sewage Collection &amp; Disposal</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$77,337</a:t>
                      </a:r>
                      <a:endParaRPr lang="en-US" sz="1450" b="1" i="0" u="none" strike="noStrike">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3951334389"/>
                  </a:ext>
                </a:extLst>
              </a:tr>
              <a:tr h="201052">
                <a:tc>
                  <a:txBody>
                    <a:bodyPr/>
                    <a:lstStyle/>
                    <a:p>
                      <a:pPr algn="l" rtl="0" fontAlgn="b"/>
                      <a:r>
                        <a:rPr lang="en-US" sz="1450" u="none" strike="noStrike">
                          <a:effectLst/>
                        </a:rPr>
                        <a:t>Contingency Fund</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 </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$120,000</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179134345"/>
                  </a:ext>
                </a:extLst>
              </a:tr>
              <a:tr h="201052">
                <a:tc>
                  <a:txBody>
                    <a:bodyPr/>
                    <a:lstStyle/>
                    <a:p>
                      <a:pPr algn="l" rtl="0" fontAlgn="b"/>
                      <a:r>
                        <a:rPr lang="en-US" sz="1450" u="none" strike="noStrike" dirty="0">
                          <a:effectLst/>
                        </a:rPr>
                        <a:t>    Subtotal (Regular)</a:t>
                      </a:r>
                      <a:endParaRPr lang="en-US" sz="1450" b="1" i="0" u="none" strike="noStrike" dirty="0">
                        <a:solidFill>
                          <a:srgbClr val="000000"/>
                        </a:solidFill>
                        <a:effectLst/>
                        <a:latin typeface="Times New Roman" panose="02020603050405020304" pitchFamily="18" charset="0"/>
                      </a:endParaRPr>
                    </a:p>
                  </a:txBody>
                  <a:tcPr marL="8373" marR="8373" marT="8373" marB="0" anchor="b"/>
                </a:tc>
                <a:tc>
                  <a:txBody>
                    <a:bodyPr/>
                    <a:lstStyle/>
                    <a:p>
                      <a:pPr algn="r" rtl="0" fontAlgn="b"/>
                      <a:r>
                        <a:rPr lang="en-US" sz="1450" u="none" strike="noStrike">
                          <a:effectLst/>
                        </a:rPr>
                        <a:t>$5,154,423</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$5,452,082</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a:effectLst/>
                        </a:rPr>
                        <a:t>$5,590,745</a:t>
                      </a:r>
                      <a:endParaRPr lang="en-US" sz="1450" b="1" i="0" u="none" strike="noStrike">
                        <a:solidFill>
                          <a:srgbClr val="000000"/>
                        </a:solidFill>
                        <a:effectLst/>
                        <a:latin typeface="Times New Roman" panose="02020603050405020304" pitchFamily="18" charset="0"/>
                      </a:endParaRPr>
                    </a:p>
                  </a:txBody>
                  <a:tcPr marL="8373" marR="8373" marT="8373" marB="0" anchor="b"/>
                </a:tc>
                <a:tc>
                  <a:txBody>
                    <a:bodyPr/>
                    <a:lstStyle/>
                    <a:p>
                      <a:pPr algn="r" fontAlgn="b"/>
                      <a:r>
                        <a:rPr lang="en-US" sz="1450" u="none" strike="noStrike" dirty="0">
                          <a:effectLst/>
                        </a:rPr>
                        <a:t>$5,782,848</a:t>
                      </a:r>
                      <a:endParaRPr lang="en-US" sz="1450" b="1" i="0" u="none" strike="noStrike" dirty="0">
                        <a:solidFill>
                          <a:srgbClr val="000000"/>
                        </a:solidFill>
                        <a:effectLst/>
                        <a:latin typeface="Times New Roman" panose="02020603050405020304" pitchFamily="18" charset="0"/>
                      </a:endParaRPr>
                    </a:p>
                  </a:txBody>
                  <a:tcPr marL="8373" marR="8373" marT="8373" marB="0" anchor="b"/>
                </a:tc>
                <a:extLst>
                  <a:ext uri="{0D108BD9-81ED-4DB2-BD59-A6C34878D82A}">
                    <a16:rowId xmlns:a16="http://schemas.microsoft.com/office/drawing/2014/main" val="1523327893"/>
                  </a:ext>
                </a:extLst>
              </a:tr>
            </a:tbl>
          </a:graphicData>
        </a:graphic>
      </p:graphicFrame>
      <p:sp>
        <p:nvSpPr>
          <p:cNvPr id="8" name="Slide Number Placeholder 3">
            <a:extLst>
              <a:ext uri="{FF2B5EF4-FFF2-40B4-BE49-F238E27FC236}">
                <a16:creationId xmlns:a16="http://schemas.microsoft.com/office/drawing/2014/main" id="{982C1A2F-4F69-4CCD-86D6-5E8FD996FB4F}"/>
              </a:ext>
            </a:extLst>
          </p:cNvPr>
          <p:cNvSpPr txBox="1">
            <a:spLocks/>
          </p:cNvSpPr>
          <p:nvPr/>
        </p:nvSpPr>
        <p:spPr>
          <a:xfrm>
            <a:off x="8686800" y="6529468"/>
            <a:ext cx="2133600" cy="328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26</a:t>
            </a:fld>
            <a:endParaRPr lang="en-US" dirty="0">
              <a:solidFill>
                <a:prstClr val="white">
                  <a:alpha val="60000"/>
                </a:prstClr>
              </a:solidFill>
            </a:endParaRPr>
          </a:p>
        </p:txBody>
      </p:sp>
    </p:spTree>
    <p:extLst>
      <p:ext uri="{BB962C8B-B14F-4D97-AF65-F5344CB8AC3E}">
        <p14:creationId xmlns:p14="http://schemas.microsoft.com/office/powerpoint/2010/main" val="1062899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686800" y="6397824"/>
            <a:ext cx="2133600" cy="320298"/>
          </a:xfrm>
        </p:spPr>
        <p:txBody>
          <a:bodyPr/>
          <a:lstStyle/>
          <a:p>
            <a:fld id="{783B0A90-14C0-49C5-9C7F-55C0D56C680C}" type="slidenum">
              <a:rPr lang="en-US">
                <a:solidFill>
                  <a:prstClr val="white">
                    <a:alpha val="60000"/>
                  </a:prstClr>
                </a:solidFill>
                <a:latin typeface="Palatino Linotype"/>
              </a:rPr>
              <a:pPr/>
              <a:t>27</a:t>
            </a:fld>
            <a:endParaRPr lang="en-US" dirty="0">
              <a:solidFill>
                <a:prstClr val="white">
                  <a:alpha val="60000"/>
                </a:prstClr>
              </a:solidFill>
              <a:latin typeface="Palatino Linotype"/>
            </a:endParaRPr>
          </a:p>
        </p:txBody>
      </p:sp>
      <p:sp>
        <p:nvSpPr>
          <p:cNvPr id="5" name="Rectangle 4"/>
          <p:cNvSpPr/>
          <p:nvPr/>
        </p:nvSpPr>
        <p:spPr>
          <a:xfrm>
            <a:off x="200186" y="180737"/>
            <a:ext cx="8763000" cy="6217087"/>
          </a:xfrm>
          <a:prstGeom prst="rect">
            <a:avLst/>
          </a:prstGeom>
        </p:spPr>
        <p:txBody>
          <a:bodyPr wrap="square">
            <a:spAutoFit/>
          </a:bodyPr>
          <a:lstStyle/>
          <a:p>
            <a:r>
              <a:rPr lang="en-US" sz="3400" b="1" dirty="0">
                <a:solidFill>
                  <a:prstClr val="white"/>
                </a:solidFill>
                <a:latin typeface="Palatino Linotype"/>
              </a:rPr>
              <a:t>WHAT IS A DEFAULT BUDGET?  </a:t>
            </a:r>
            <a:r>
              <a:rPr lang="en-US" sz="3200" b="1" dirty="0">
                <a:solidFill>
                  <a:prstClr val="white"/>
                </a:solidFill>
                <a:latin typeface="Palatino Linotype"/>
              </a:rPr>
              <a:t>New Hampshire law has defined a default budget as follows: </a:t>
            </a:r>
          </a:p>
          <a:p>
            <a:endParaRPr lang="en-US" sz="1200" b="1" dirty="0">
              <a:solidFill>
                <a:prstClr val="white"/>
              </a:solidFill>
              <a:latin typeface="Palatino Linotype"/>
            </a:endParaRPr>
          </a:p>
          <a:p>
            <a:r>
              <a:rPr lang="en-US" sz="2800" b="1" dirty="0">
                <a:solidFill>
                  <a:prstClr val="white"/>
                </a:solidFill>
                <a:latin typeface="Palatino Linotype"/>
              </a:rPr>
              <a:t>   </a:t>
            </a:r>
            <a:r>
              <a:rPr lang="en-US" sz="3200" b="1" i="1" dirty="0">
                <a:solidFill>
                  <a:prstClr val="white"/>
                </a:solidFill>
                <a:latin typeface="Palatino Linotype"/>
              </a:rPr>
              <a:t>RSA 40:13, IX (b) "Default budget" as used in this subdivision means the amount of the same appropriations as contained in the operating budget authorized for the previous year, reduced and increased, as the case may be, by debt service, contracts, and other obligations previously incurred or mandated by law, and  reduced by one-time expenditures contained in the operating budget. </a:t>
            </a:r>
          </a:p>
        </p:txBody>
      </p:sp>
    </p:spTree>
    <p:extLst>
      <p:ext uri="{BB962C8B-B14F-4D97-AF65-F5344CB8AC3E}">
        <p14:creationId xmlns:p14="http://schemas.microsoft.com/office/powerpoint/2010/main" val="1118785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a:extLst>
              <a:ext uri="{FF2B5EF4-FFF2-40B4-BE49-F238E27FC236}">
                <a16:creationId xmlns:a16="http://schemas.microsoft.com/office/drawing/2014/main" id="{4AF2CE85-C4AF-4030-9A54-E13CF0BB4830}"/>
              </a:ext>
            </a:extLst>
          </p:cNvPr>
          <p:cNvGraphicFramePr>
            <a:graphicFrameLocks noGrp="1"/>
          </p:cNvGraphicFramePr>
          <p:nvPr>
            <p:ph idx="1"/>
            <p:extLst>
              <p:ext uri="{D42A27DB-BD31-4B8C-83A1-F6EECF244321}">
                <p14:modId xmlns:p14="http://schemas.microsoft.com/office/powerpoint/2010/main" val="989907330"/>
              </p:ext>
            </p:extLst>
          </p:nvPr>
        </p:nvGraphicFramePr>
        <p:xfrm>
          <a:off x="190501" y="858220"/>
          <a:ext cx="8762998" cy="5182326"/>
        </p:xfrm>
        <a:graphic>
          <a:graphicData uri="http://schemas.openxmlformats.org/drawingml/2006/table">
            <a:tbl>
              <a:tblPr>
                <a:tableStyleId>{5C22544A-7EE6-4342-B048-85BDC9FD1C3A}</a:tableStyleId>
              </a:tblPr>
              <a:tblGrid>
                <a:gridCol w="682832">
                  <a:extLst>
                    <a:ext uri="{9D8B030D-6E8A-4147-A177-3AD203B41FA5}">
                      <a16:colId xmlns:a16="http://schemas.microsoft.com/office/drawing/2014/main" val="802574624"/>
                    </a:ext>
                  </a:extLst>
                </a:gridCol>
                <a:gridCol w="682832">
                  <a:extLst>
                    <a:ext uri="{9D8B030D-6E8A-4147-A177-3AD203B41FA5}">
                      <a16:colId xmlns:a16="http://schemas.microsoft.com/office/drawing/2014/main" val="4154249521"/>
                    </a:ext>
                  </a:extLst>
                </a:gridCol>
                <a:gridCol w="3442607">
                  <a:extLst>
                    <a:ext uri="{9D8B030D-6E8A-4147-A177-3AD203B41FA5}">
                      <a16:colId xmlns:a16="http://schemas.microsoft.com/office/drawing/2014/main" val="3546843084"/>
                    </a:ext>
                  </a:extLst>
                </a:gridCol>
                <a:gridCol w="1365661">
                  <a:extLst>
                    <a:ext uri="{9D8B030D-6E8A-4147-A177-3AD203B41FA5}">
                      <a16:colId xmlns:a16="http://schemas.microsoft.com/office/drawing/2014/main" val="1105216315"/>
                    </a:ext>
                  </a:extLst>
                </a:gridCol>
                <a:gridCol w="512123">
                  <a:extLst>
                    <a:ext uri="{9D8B030D-6E8A-4147-A177-3AD203B41FA5}">
                      <a16:colId xmlns:a16="http://schemas.microsoft.com/office/drawing/2014/main" val="770627405"/>
                    </a:ext>
                  </a:extLst>
                </a:gridCol>
                <a:gridCol w="2076943">
                  <a:extLst>
                    <a:ext uri="{9D8B030D-6E8A-4147-A177-3AD203B41FA5}">
                      <a16:colId xmlns:a16="http://schemas.microsoft.com/office/drawing/2014/main" val="2899705144"/>
                    </a:ext>
                  </a:extLst>
                </a:gridCol>
              </a:tblGrid>
              <a:tr h="141300">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7137" marR="7137" marT="7137" marB="0" anchor="b"/>
                </a:tc>
                <a:extLst>
                  <a:ext uri="{0D108BD9-81ED-4DB2-BD59-A6C34878D82A}">
                    <a16:rowId xmlns:a16="http://schemas.microsoft.com/office/drawing/2014/main" val="1943219232"/>
                  </a:ext>
                </a:extLst>
              </a:tr>
              <a:tr h="324160">
                <a:tc gridSpan="6">
                  <a:txBody>
                    <a:bodyPr/>
                    <a:lstStyle/>
                    <a:p>
                      <a:pPr algn="ctr" fontAlgn="b"/>
                      <a:r>
                        <a:rPr lang="en-US" sz="1800" u="sng" strike="noStrike" dirty="0">
                          <a:effectLst/>
                        </a:rPr>
                        <a:t>FY 21  DEFAULT BUDGET CALCULATION</a:t>
                      </a:r>
                      <a:endParaRPr lang="en-US" sz="1800" b="1" i="0" u="sng"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4049682"/>
                  </a:ext>
                </a:extLst>
              </a:tr>
              <a:tr h="274531">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tabLst>
                          <a:tab pos="1597025" algn="dec"/>
                        </a:tabLst>
                      </a:pP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1473585429"/>
                  </a:ext>
                </a:extLst>
              </a:tr>
              <a:tr h="324160">
                <a:tc gridSpan="4">
                  <a:txBody>
                    <a:bodyPr/>
                    <a:lstStyle/>
                    <a:p>
                      <a:pPr algn="l" fontAlgn="b"/>
                      <a:r>
                        <a:rPr lang="en-US" sz="1800" u="none" strike="noStrike" dirty="0">
                          <a:effectLst/>
                        </a:rPr>
                        <a:t>Operating Budget FY20 (per Art. 22 )</a:t>
                      </a:r>
                      <a:endParaRPr lang="en-US" sz="1800" b="1"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1"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defTabSz="1720850" fontAlgn="b"/>
                      <a:r>
                        <a:rPr lang="en-US" sz="1800" u="none" strike="noStrike" dirty="0">
                          <a:effectLst/>
                        </a:rPr>
                        <a:t> $    14,012,850 </a:t>
                      </a:r>
                      <a:endParaRPr lang="en-US" sz="1800" b="1"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1910157207"/>
                  </a:ext>
                </a:extLst>
              </a:tr>
              <a:tr h="324160">
                <a:tc gridSpan="4">
                  <a:txBody>
                    <a:bodyPr/>
                    <a:lstStyle/>
                    <a:p>
                      <a:pPr algn="l" fontAlgn="b"/>
                      <a:endParaRPr lang="en-US" sz="1800" b="1"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1"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1"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978718614"/>
                  </a:ext>
                </a:extLst>
              </a:tr>
              <a:tr h="324160">
                <a:tc gridSpan="4">
                  <a:txBody>
                    <a:bodyPr/>
                    <a:lstStyle/>
                    <a:p>
                      <a:pPr algn="l" fontAlgn="b"/>
                      <a:r>
                        <a:rPr lang="en-US" sz="1800" u="none" strike="noStrike" dirty="0">
                          <a:effectLst/>
                        </a:rPr>
                        <a:t>FY20 Total Operating Budget</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1"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14,012,850 </a:t>
                      </a: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892357019"/>
                  </a:ext>
                </a:extLst>
              </a:tr>
              <a:tr h="315847">
                <a:tc gridSpan="4">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FF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684937701"/>
                  </a:ext>
                </a:extLst>
              </a:tr>
              <a:tr h="315847">
                <a:tc gridSpan="4">
                  <a:txBody>
                    <a:bodyPr/>
                    <a:lstStyle/>
                    <a:p>
                      <a:pPr algn="l" fontAlgn="b"/>
                      <a:r>
                        <a:rPr lang="en-US" sz="1800" u="none" strike="noStrike" dirty="0">
                          <a:effectLst/>
                        </a:rPr>
                        <a:t>FY20 Principal- Long Term Bonds and Notes</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(1,195,302)</a:t>
                      </a:r>
                      <a:endParaRPr lang="en-US" sz="1800" b="0" i="0" u="none" strike="noStrike" dirty="0">
                        <a:solidFill>
                          <a:srgbClr val="FF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278990292"/>
                  </a:ext>
                </a:extLst>
              </a:tr>
              <a:tr h="315847">
                <a:tc gridSpan="4">
                  <a:txBody>
                    <a:bodyPr/>
                    <a:lstStyle/>
                    <a:p>
                      <a:pPr algn="l" fontAlgn="b"/>
                      <a:r>
                        <a:rPr lang="en-US" sz="1800" u="none" strike="noStrike" dirty="0">
                          <a:effectLst/>
                        </a:rPr>
                        <a:t>FY20 Interest- Long Term Bonds and Notes</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(152,256)</a:t>
                      </a:r>
                      <a:endParaRPr lang="en-US" sz="1800" b="0" i="0" u="none" strike="noStrike" dirty="0">
                        <a:solidFill>
                          <a:srgbClr val="FF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1115411716"/>
                  </a:ext>
                </a:extLst>
              </a:tr>
              <a:tr h="315847">
                <a:tc gridSpan="4">
                  <a:txBody>
                    <a:bodyPr/>
                    <a:lstStyle/>
                    <a:p>
                      <a:pPr algn="l" fontAlgn="b"/>
                      <a:r>
                        <a:rPr lang="en-US" sz="1800" u="none" strike="noStrike" dirty="0">
                          <a:effectLst/>
                        </a:rPr>
                        <a:t>FY21 Principal- Long Term Bonds and Notes</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1,187,927 </a:t>
                      </a: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078940478"/>
                  </a:ext>
                </a:extLst>
              </a:tr>
              <a:tr h="315847">
                <a:tc gridSpan="4">
                  <a:txBody>
                    <a:bodyPr/>
                    <a:lstStyle/>
                    <a:p>
                      <a:pPr algn="l" fontAlgn="b"/>
                      <a:r>
                        <a:rPr lang="en-US" sz="1800" u="none" strike="noStrike" dirty="0">
                          <a:effectLst/>
                        </a:rPr>
                        <a:t>FY21 Interest- Long Term Bonds and Notes</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119,650 </a:t>
                      </a: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465699237"/>
                  </a:ext>
                </a:extLst>
              </a:tr>
              <a:tr h="274531">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839535092"/>
                  </a:ext>
                </a:extLst>
              </a:tr>
              <a:tr h="315847">
                <a:tc gridSpan="4">
                  <a:txBody>
                    <a:bodyPr/>
                    <a:lstStyle/>
                    <a:p>
                      <a:pPr algn="l" fontAlgn="b"/>
                      <a:r>
                        <a:rPr lang="en-US" sz="1800" u="none" strike="noStrike" dirty="0">
                          <a:effectLst/>
                        </a:rPr>
                        <a:t>FY20 Souhegan Regional Landfill District</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(343,490)</a:t>
                      </a:r>
                      <a:endParaRPr lang="en-US" sz="1800" b="0" i="0" u="none" strike="noStrike" dirty="0">
                        <a:solidFill>
                          <a:srgbClr val="FF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195420212"/>
                  </a:ext>
                </a:extLst>
              </a:tr>
              <a:tr h="315847">
                <a:tc gridSpan="4">
                  <a:txBody>
                    <a:bodyPr/>
                    <a:lstStyle/>
                    <a:p>
                      <a:pPr algn="l" fontAlgn="b"/>
                      <a:r>
                        <a:rPr lang="en-US" sz="1800" u="none" strike="noStrike" dirty="0">
                          <a:effectLst/>
                        </a:rPr>
                        <a:t>FY21 Souhegan Regional Landfill District</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391,579 </a:t>
                      </a: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136015365"/>
                  </a:ext>
                </a:extLst>
              </a:tr>
              <a:tr h="315847">
                <a:tc gridSpan="4">
                  <a:txBody>
                    <a:bodyPr/>
                    <a:lstStyle/>
                    <a:p>
                      <a:pPr algn="l" fontAlgn="b"/>
                      <a:r>
                        <a:rPr lang="en-US" sz="1800" u="none" strike="noStrike" dirty="0">
                          <a:effectLst/>
                        </a:rPr>
                        <a:t>FY21 Septic System Operations &amp; Maintenance</a:t>
                      </a:r>
                      <a:endParaRPr lang="en-US" sz="1800" b="0"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r>
                        <a:rPr lang="en-US" sz="1800" u="none" strike="noStrike" dirty="0">
                          <a:effectLst/>
                        </a:rPr>
                        <a:t> $           60,356 </a:t>
                      </a:r>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596848143"/>
                  </a:ext>
                </a:extLst>
              </a:tr>
              <a:tr h="322224">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extLst>
                  <a:ext uri="{0D108BD9-81ED-4DB2-BD59-A6C34878D82A}">
                    <a16:rowId xmlns:a16="http://schemas.microsoft.com/office/drawing/2014/main" val="2775375101"/>
                  </a:ext>
                </a:extLst>
              </a:tr>
              <a:tr h="332472">
                <a:tc>
                  <a:txBody>
                    <a:bodyPr/>
                    <a:lstStyle/>
                    <a:p>
                      <a:pPr algn="l" fontAlgn="b"/>
                      <a:endParaRPr lang="en-US" sz="15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b"/>
                      <a:endParaRPr lang="en-US" sz="1500" b="0" i="1" u="none" strike="noStrike" dirty="0">
                        <a:solidFill>
                          <a:srgbClr val="000000"/>
                        </a:solidFill>
                        <a:effectLst/>
                        <a:latin typeface="Palatino Linotype" panose="02040502050505030304" pitchFamily="18" charset="0"/>
                      </a:endParaRPr>
                    </a:p>
                  </a:txBody>
                  <a:tcPr marL="7137" marR="7137" marT="7137" marB="0" anchor="b"/>
                </a:tc>
                <a:tc gridSpan="2">
                  <a:txBody>
                    <a:bodyPr/>
                    <a:lstStyle/>
                    <a:p>
                      <a:pPr algn="l" fontAlgn="b"/>
                      <a:r>
                        <a:rPr lang="en-US" sz="1800" u="none" strike="noStrike" dirty="0">
                          <a:effectLst/>
                        </a:rPr>
                        <a:t>FY21 DEFAULT BUDGET</a:t>
                      </a:r>
                      <a:endParaRPr lang="en-US" sz="1800" b="1" i="0" u="none" strike="noStrike" dirty="0">
                        <a:solidFill>
                          <a:srgbClr val="000000"/>
                        </a:solidFill>
                        <a:effectLst/>
                        <a:latin typeface="Palatino Linotype" panose="02040502050505030304" pitchFamily="18" charset="0"/>
                      </a:endParaRPr>
                    </a:p>
                  </a:txBody>
                  <a:tcPr marL="7137" marR="7137" marT="7137" marB="0" anchor="b"/>
                </a:tc>
                <a:tc hMerge="1">
                  <a:txBody>
                    <a:bodyPr/>
                    <a:lstStyle/>
                    <a:p>
                      <a:endParaRPr lang="en-US"/>
                    </a:p>
                  </a:txBody>
                  <a:tcPr/>
                </a:tc>
                <a:tc>
                  <a:txBody>
                    <a:bodyPr/>
                    <a:lstStyle/>
                    <a:p>
                      <a:pPr algn="l" fontAlgn="b"/>
                      <a:endParaRPr lang="en-US" sz="1800" b="0" i="0" u="none" strike="noStrike" dirty="0">
                        <a:solidFill>
                          <a:srgbClr val="000000"/>
                        </a:solidFill>
                        <a:effectLst/>
                        <a:latin typeface="Palatino Linotype" panose="02040502050505030304" pitchFamily="18" charset="0"/>
                      </a:endParaRPr>
                    </a:p>
                  </a:txBody>
                  <a:tcPr marL="7137" marR="7137" marT="7137" marB="0" anchor="b"/>
                </a:tc>
                <a:tc>
                  <a:txBody>
                    <a:bodyPr/>
                    <a:lstStyle/>
                    <a:p>
                      <a:pPr algn="l" fontAlgn="ctr"/>
                      <a:r>
                        <a:rPr lang="en-US" sz="1800" u="none" strike="noStrike" dirty="0">
                          <a:effectLst/>
                        </a:rPr>
                        <a:t> $    14,081,314</a:t>
                      </a:r>
                      <a:endParaRPr lang="en-US" sz="1800" b="1" i="0" u="none" strike="noStrike" dirty="0">
                        <a:solidFill>
                          <a:srgbClr val="000000"/>
                        </a:solidFill>
                        <a:effectLst/>
                        <a:latin typeface="Palatino Linotype" panose="02040502050505030304" pitchFamily="18" charset="0"/>
                      </a:endParaRPr>
                    </a:p>
                  </a:txBody>
                  <a:tcPr marL="7137" marR="7137" marT="7137" marB="0" anchor="ctr"/>
                </a:tc>
                <a:extLst>
                  <a:ext uri="{0D108BD9-81ED-4DB2-BD59-A6C34878D82A}">
                    <a16:rowId xmlns:a16="http://schemas.microsoft.com/office/drawing/2014/main" val="1503890165"/>
                  </a:ext>
                </a:extLst>
              </a:tr>
            </a:tbl>
          </a:graphicData>
        </a:graphic>
      </p:graphicFrame>
      <p:sp>
        <p:nvSpPr>
          <p:cNvPr id="3" name="Slide Number Placeholder 3">
            <a:extLst>
              <a:ext uri="{FF2B5EF4-FFF2-40B4-BE49-F238E27FC236}">
                <a16:creationId xmlns:a16="http://schemas.microsoft.com/office/drawing/2014/main" id="{DF149074-2C96-4A74-A2D7-2EB81CDCFA2D}"/>
              </a:ext>
            </a:extLst>
          </p:cNvPr>
          <p:cNvSpPr txBox="1">
            <a:spLocks/>
          </p:cNvSpPr>
          <p:nvPr/>
        </p:nvSpPr>
        <p:spPr>
          <a:xfrm>
            <a:off x="8724900" y="6364064"/>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28</a:t>
            </a:fld>
            <a:endParaRPr lang="en-US" dirty="0">
              <a:solidFill>
                <a:prstClr val="white">
                  <a:alpha val="60000"/>
                </a:prstClr>
              </a:solidFill>
            </a:endParaRPr>
          </a:p>
        </p:txBody>
      </p:sp>
    </p:spTree>
    <p:extLst>
      <p:ext uri="{BB962C8B-B14F-4D97-AF65-F5344CB8AC3E}">
        <p14:creationId xmlns:p14="http://schemas.microsoft.com/office/powerpoint/2010/main" val="90786774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7110" y="1365637"/>
            <a:ext cx="8369779" cy="728663"/>
          </a:xfrm>
        </p:spPr>
        <p:txBody>
          <a:bodyPr/>
          <a:lstStyle/>
          <a:p>
            <a:pPr algn="ctr"/>
            <a:r>
              <a:rPr lang="en-US" dirty="0"/>
              <a:t>FY21 Proposed Budget </a:t>
            </a:r>
            <a:br>
              <a:rPr lang="en-US" dirty="0"/>
            </a:br>
            <a:r>
              <a:rPr lang="en-US" dirty="0"/>
              <a:t>/ Default Budget Comparison</a:t>
            </a:r>
          </a:p>
        </p:txBody>
      </p:sp>
      <p:sp>
        <p:nvSpPr>
          <p:cNvPr id="5" name="Slide Number Placeholder 3">
            <a:extLst>
              <a:ext uri="{FF2B5EF4-FFF2-40B4-BE49-F238E27FC236}">
                <a16:creationId xmlns:a16="http://schemas.microsoft.com/office/drawing/2014/main" id="{5CB0951B-34EE-4605-BF6B-766F0C01788A}"/>
              </a:ext>
            </a:extLst>
          </p:cNvPr>
          <p:cNvSpPr txBox="1">
            <a:spLocks/>
          </p:cNvSpPr>
          <p:nvPr/>
        </p:nvSpPr>
        <p:spPr>
          <a:xfrm>
            <a:off x="8724900" y="6364064"/>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29</a:t>
            </a:fld>
            <a:endParaRPr lang="en-US" dirty="0">
              <a:solidFill>
                <a:prstClr val="white">
                  <a:alpha val="60000"/>
                </a:prstClr>
              </a:solidFill>
            </a:endParaRPr>
          </a:p>
        </p:txBody>
      </p:sp>
      <p:graphicFrame>
        <p:nvGraphicFramePr>
          <p:cNvPr id="7" name="Content Placeholder 6">
            <a:extLst>
              <a:ext uri="{FF2B5EF4-FFF2-40B4-BE49-F238E27FC236}">
                <a16:creationId xmlns:a16="http://schemas.microsoft.com/office/drawing/2014/main" id="{CBE31E32-CF38-4762-8195-08ED25A33362}"/>
              </a:ext>
            </a:extLst>
          </p:cNvPr>
          <p:cNvGraphicFramePr>
            <a:graphicFrameLocks noGrp="1"/>
          </p:cNvGraphicFramePr>
          <p:nvPr>
            <p:ph idx="1"/>
            <p:extLst>
              <p:ext uri="{D42A27DB-BD31-4B8C-83A1-F6EECF244321}">
                <p14:modId xmlns:p14="http://schemas.microsoft.com/office/powerpoint/2010/main" val="3123483551"/>
              </p:ext>
            </p:extLst>
          </p:nvPr>
        </p:nvGraphicFramePr>
        <p:xfrm>
          <a:off x="387110" y="2362200"/>
          <a:ext cx="8528290" cy="4001862"/>
        </p:xfrm>
        <a:graphic>
          <a:graphicData uri="http://schemas.openxmlformats.org/drawingml/2006/table">
            <a:tbl>
              <a:tblPr>
                <a:tableStyleId>{37CE84F3-28C3-443E-9E96-99CF82512B78}</a:tableStyleId>
              </a:tblPr>
              <a:tblGrid>
                <a:gridCol w="3527408">
                  <a:extLst>
                    <a:ext uri="{9D8B030D-6E8A-4147-A177-3AD203B41FA5}">
                      <a16:colId xmlns:a16="http://schemas.microsoft.com/office/drawing/2014/main" val="3944785856"/>
                    </a:ext>
                  </a:extLst>
                </a:gridCol>
                <a:gridCol w="2053934">
                  <a:extLst>
                    <a:ext uri="{9D8B030D-6E8A-4147-A177-3AD203B41FA5}">
                      <a16:colId xmlns:a16="http://schemas.microsoft.com/office/drawing/2014/main" val="3430531730"/>
                    </a:ext>
                  </a:extLst>
                </a:gridCol>
                <a:gridCol w="1093943">
                  <a:extLst>
                    <a:ext uri="{9D8B030D-6E8A-4147-A177-3AD203B41FA5}">
                      <a16:colId xmlns:a16="http://schemas.microsoft.com/office/drawing/2014/main" val="471002616"/>
                    </a:ext>
                  </a:extLst>
                </a:gridCol>
                <a:gridCol w="1853005">
                  <a:extLst>
                    <a:ext uri="{9D8B030D-6E8A-4147-A177-3AD203B41FA5}">
                      <a16:colId xmlns:a16="http://schemas.microsoft.com/office/drawing/2014/main" val="3945299993"/>
                    </a:ext>
                  </a:extLst>
                </a:gridCol>
              </a:tblGrid>
              <a:tr h="1333954">
                <a:tc>
                  <a:txBody>
                    <a:bodyPr/>
                    <a:lstStyle/>
                    <a:p>
                      <a:pPr algn="l" fontAlgn="b"/>
                      <a:r>
                        <a:rPr lang="en-US" sz="2800" b="1" u="none" strike="noStrike" kern="1200" dirty="0">
                          <a:solidFill>
                            <a:schemeClr val="lt1"/>
                          </a:solidFill>
                          <a:effectLst/>
                          <a:latin typeface="+mn-lt"/>
                          <a:ea typeface="+mn-ea"/>
                          <a:cs typeface="+mn-cs"/>
                        </a:rPr>
                        <a:t>FY21 </a:t>
                      </a:r>
                      <a:r>
                        <a:rPr lang="en-US" sz="2800" b="1" u="none" strike="noStrike" dirty="0">
                          <a:effectLst/>
                          <a:latin typeface="+mj-lt"/>
                        </a:rPr>
                        <a:t>Proposed</a:t>
                      </a:r>
                      <a:endParaRPr lang="en-US" sz="2800" b="1" i="0" u="none" strike="noStrike" dirty="0">
                        <a:solidFill>
                          <a:srgbClr val="000000"/>
                        </a:solidFill>
                        <a:effectLst/>
                        <a:latin typeface="+mj-lt"/>
                      </a:endParaRPr>
                    </a:p>
                  </a:txBody>
                  <a:tcPr marL="9525" marR="9525" marT="9525" marB="0" anchor="b"/>
                </a:tc>
                <a:tc>
                  <a:txBody>
                    <a:bodyPr/>
                    <a:lstStyle/>
                    <a:p>
                      <a:pPr algn="r" fontAlgn="b"/>
                      <a:r>
                        <a:rPr lang="en-US" sz="2800" b="1" u="none" strike="noStrike" dirty="0">
                          <a:effectLst/>
                          <a:latin typeface="+mj-lt"/>
                        </a:rPr>
                        <a:t>$14,616,376</a:t>
                      </a:r>
                      <a:endParaRPr lang="en-US" sz="2800" b="1" i="0" u="none" strike="noStrike" dirty="0">
                        <a:solidFill>
                          <a:srgbClr val="000000"/>
                        </a:solidFill>
                        <a:effectLst/>
                        <a:latin typeface="+mj-lt"/>
                      </a:endParaRPr>
                    </a:p>
                  </a:txBody>
                  <a:tcPr marL="9525" marR="9525" marT="9525" marB="0" anchor="b"/>
                </a:tc>
                <a:tc>
                  <a:txBody>
                    <a:bodyPr/>
                    <a:lstStyle/>
                    <a:p>
                      <a:pPr algn="r" fontAlgn="b"/>
                      <a:r>
                        <a:rPr lang="en-US" sz="2800" b="1" u="none" strike="noStrike" dirty="0">
                          <a:effectLst/>
                          <a:latin typeface="+mj-lt"/>
                        </a:rPr>
                        <a:t>$5.35</a:t>
                      </a:r>
                      <a:endParaRPr lang="en-US" sz="2800" b="1" i="0" u="none" strike="noStrike" dirty="0">
                        <a:solidFill>
                          <a:srgbClr val="000000"/>
                        </a:solidFill>
                        <a:effectLst/>
                        <a:latin typeface="+mj-lt"/>
                      </a:endParaRPr>
                    </a:p>
                  </a:txBody>
                  <a:tcPr marL="9525" marR="9525" marT="9525" marB="0" anchor="b"/>
                </a:tc>
                <a:tc>
                  <a:txBody>
                    <a:bodyPr/>
                    <a:lstStyle/>
                    <a:p>
                      <a:pPr algn="ctr" fontAlgn="b"/>
                      <a:r>
                        <a:rPr lang="en-US" sz="2800" b="1" u="none" strike="noStrike" dirty="0">
                          <a:effectLst/>
                          <a:latin typeface="+mj-lt"/>
                        </a:rPr>
                        <a:t>$1,889</a:t>
                      </a:r>
                      <a:endParaRPr lang="en-US" sz="28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119873116"/>
                  </a:ext>
                </a:extLst>
              </a:tr>
              <a:tr h="1333954">
                <a:tc>
                  <a:txBody>
                    <a:bodyPr/>
                    <a:lstStyle/>
                    <a:p>
                      <a:pPr algn="l" fontAlgn="b"/>
                      <a:r>
                        <a:rPr lang="en-US" sz="2800" b="1" u="none" strike="noStrike" dirty="0">
                          <a:effectLst/>
                          <a:latin typeface="+mj-lt"/>
                        </a:rPr>
                        <a:t>DEFAULT</a:t>
                      </a:r>
                      <a:endParaRPr lang="en-US" sz="2800" b="1" i="0" u="none" strike="noStrike" dirty="0">
                        <a:solidFill>
                          <a:srgbClr val="000000"/>
                        </a:solidFill>
                        <a:effectLst/>
                        <a:latin typeface="+mj-lt"/>
                      </a:endParaRPr>
                    </a:p>
                  </a:txBody>
                  <a:tcPr marL="9525" marR="9525" marT="9525" marB="0" anchor="b"/>
                </a:tc>
                <a:tc>
                  <a:txBody>
                    <a:bodyPr/>
                    <a:lstStyle/>
                    <a:p>
                      <a:pPr algn="r" fontAlgn="b"/>
                      <a:r>
                        <a:rPr lang="en-US" sz="2800" b="1" u="none" strike="noStrike">
                          <a:effectLst/>
                          <a:latin typeface="+mj-lt"/>
                        </a:rPr>
                        <a:t>$14,081,314</a:t>
                      </a:r>
                      <a:endParaRPr lang="en-US" sz="2800" b="1" i="0" u="none" strike="noStrike">
                        <a:solidFill>
                          <a:srgbClr val="000000"/>
                        </a:solidFill>
                        <a:effectLst/>
                        <a:latin typeface="+mj-lt"/>
                      </a:endParaRPr>
                    </a:p>
                  </a:txBody>
                  <a:tcPr marL="9525" marR="9525" marT="9525" marB="0" anchor="b"/>
                </a:tc>
                <a:tc>
                  <a:txBody>
                    <a:bodyPr/>
                    <a:lstStyle/>
                    <a:p>
                      <a:pPr algn="r" fontAlgn="b"/>
                      <a:r>
                        <a:rPr lang="en-US" sz="2800" b="1" u="none" strike="noStrike" dirty="0">
                          <a:effectLst/>
                          <a:latin typeface="+mj-lt"/>
                        </a:rPr>
                        <a:t>$5.04</a:t>
                      </a:r>
                      <a:endParaRPr lang="en-US" sz="2800" b="1" i="0" u="none" strike="noStrike" dirty="0">
                        <a:solidFill>
                          <a:srgbClr val="000000"/>
                        </a:solidFill>
                        <a:effectLst/>
                        <a:latin typeface="+mj-lt"/>
                      </a:endParaRPr>
                    </a:p>
                  </a:txBody>
                  <a:tcPr marL="9525" marR="9525" marT="9525" marB="0" anchor="b"/>
                </a:tc>
                <a:tc>
                  <a:txBody>
                    <a:bodyPr/>
                    <a:lstStyle/>
                    <a:p>
                      <a:pPr algn="ctr" fontAlgn="b"/>
                      <a:r>
                        <a:rPr lang="en-US" sz="2800" b="1" u="none" strike="noStrike" dirty="0">
                          <a:effectLst/>
                          <a:latin typeface="+mj-lt"/>
                        </a:rPr>
                        <a:t>$1,779</a:t>
                      </a:r>
                      <a:endParaRPr lang="en-US" sz="28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512021065"/>
                  </a:ext>
                </a:extLst>
              </a:tr>
              <a:tr h="1333954">
                <a:tc>
                  <a:txBody>
                    <a:bodyPr/>
                    <a:lstStyle/>
                    <a:p>
                      <a:pPr algn="l" fontAlgn="b"/>
                      <a:endParaRPr lang="en-US" sz="2800" b="1" i="0" u="none" strike="noStrike" dirty="0">
                        <a:solidFill>
                          <a:srgbClr val="000000"/>
                        </a:solidFill>
                        <a:effectLst/>
                        <a:latin typeface="+mj-lt"/>
                      </a:endParaRPr>
                    </a:p>
                  </a:txBody>
                  <a:tcPr marL="9525" marR="9525" marT="9525" marB="0" anchor="b"/>
                </a:tc>
                <a:tc>
                  <a:txBody>
                    <a:bodyPr/>
                    <a:lstStyle/>
                    <a:p>
                      <a:pPr algn="r" fontAlgn="b"/>
                      <a:r>
                        <a:rPr lang="en-US" sz="2800" b="1" u="none" strike="noStrike">
                          <a:effectLst/>
                          <a:latin typeface="+mj-lt"/>
                        </a:rPr>
                        <a:t>$535,062</a:t>
                      </a:r>
                      <a:endParaRPr lang="en-US" sz="2800" b="1" i="0" u="none" strike="noStrike">
                        <a:solidFill>
                          <a:srgbClr val="000000"/>
                        </a:solidFill>
                        <a:effectLst/>
                        <a:latin typeface="+mj-lt"/>
                      </a:endParaRPr>
                    </a:p>
                  </a:txBody>
                  <a:tcPr marL="9525" marR="9525" marT="9525" marB="0" anchor="b"/>
                </a:tc>
                <a:tc>
                  <a:txBody>
                    <a:bodyPr/>
                    <a:lstStyle/>
                    <a:p>
                      <a:pPr algn="r" fontAlgn="b"/>
                      <a:r>
                        <a:rPr lang="en-US" sz="2800" b="1" u="none" strike="noStrike" dirty="0">
                          <a:effectLst/>
                          <a:latin typeface="+mj-lt"/>
                        </a:rPr>
                        <a:t>$0.31</a:t>
                      </a:r>
                      <a:endParaRPr lang="en-US" sz="2800" b="1" i="0" u="none" strike="noStrike" dirty="0">
                        <a:solidFill>
                          <a:srgbClr val="000000"/>
                        </a:solidFill>
                        <a:effectLst/>
                        <a:latin typeface="+mj-lt"/>
                      </a:endParaRPr>
                    </a:p>
                  </a:txBody>
                  <a:tcPr marL="9525" marR="9525" marT="9525" marB="0" anchor="b"/>
                </a:tc>
                <a:tc>
                  <a:txBody>
                    <a:bodyPr/>
                    <a:lstStyle/>
                    <a:p>
                      <a:pPr algn="ctr" fontAlgn="b"/>
                      <a:r>
                        <a:rPr lang="en-US" sz="2800" b="1" u="none" strike="noStrike" dirty="0">
                          <a:effectLst/>
                          <a:latin typeface="+mj-lt"/>
                        </a:rPr>
                        <a:t>$110</a:t>
                      </a:r>
                      <a:endParaRPr lang="en-US" sz="28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533055980"/>
                  </a:ext>
                </a:extLst>
              </a:tr>
            </a:tbl>
          </a:graphicData>
        </a:graphic>
      </p:graphicFrame>
    </p:spTree>
    <p:extLst>
      <p:ext uri="{BB962C8B-B14F-4D97-AF65-F5344CB8AC3E}">
        <p14:creationId xmlns:p14="http://schemas.microsoft.com/office/powerpoint/2010/main" val="386502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28600" y="1063752"/>
            <a:ext cx="9144001" cy="5791200"/>
          </a:xfrm>
        </p:spPr>
        <p:txBody>
          <a:bodyPr>
            <a:normAutofit fontScale="25000" lnSpcReduction="20000"/>
          </a:bodyPr>
          <a:lstStyle/>
          <a:p>
            <a:pPr marL="3429000" indent="-3429000" defTabSz="828675" eaLnBrk="1" hangingPunct="1">
              <a:lnSpc>
                <a:spcPct val="110000"/>
              </a:lnSpc>
              <a:spcBef>
                <a:spcPts val="1500"/>
              </a:spcBef>
              <a:buFont typeface="Wingdings" pitchFamily="8" charset="2"/>
              <a:buNone/>
            </a:pPr>
            <a:r>
              <a:rPr lang="en-US" altLang="en-US" sz="9600" b="1" dirty="0">
                <a:effectLst/>
              </a:rPr>
              <a:t>DEAN SHANKLE	   TOWN ADMINISTRATOR</a:t>
            </a:r>
          </a:p>
          <a:p>
            <a:pPr marL="3657600" indent="-3657600" defTabSz="828675">
              <a:lnSpc>
                <a:spcPct val="110000"/>
              </a:lnSpc>
              <a:spcBef>
                <a:spcPts val="1500"/>
              </a:spcBef>
              <a:buNone/>
            </a:pPr>
            <a:r>
              <a:rPr lang="en-US" altLang="en-US" sz="9600" b="1" dirty="0">
                <a:effectLst/>
              </a:rPr>
              <a:t>NICOLA STRONG	COMMUNITY DEVELOPMENT     DIRECTOR</a:t>
            </a:r>
          </a:p>
          <a:p>
            <a:pPr marL="3657600" indent="-3657600" defTabSz="828675">
              <a:lnSpc>
                <a:spcPct val="110000"/>
              </a:lnSpc>
              <a:spcBef>
                <a:spcPts val="1500"/>
              </a:spcBef>
              <a:buNone/>
            </a:pPr>
            <a:r>
              <a:rPr lang="en-US" altLang="en-US" sz="9600" b="1" dirty="0">
                <a:effectLst/>
              </a:rPr>
              <a:t>MARY GUILD	EXECUTIVE ASSISTANT</a:t>
            </a:r>
          </a:p>
          <a:p>
            <a:pPr marL="3657600" indent="-3657600" defTabSz="828675">
              <a:lnSpc>
                <a:spcPct val="110000"/>
              </a:lnSpc>
              <a:spcBef>
                <a:spcPts val="1500"/>
              </a:spcBef>
              <a:buNone/>
            </a:pPr>
            <a:r>
              <a:rPr lang="en-US" altLang="en-US" sz="9600" b="1" dirty="0">
                <a:effectLst/>
              </a:rPr>
              <a:t>CHERYL EASTMAN	FINANCE DIRECTOR</a:t>
            </a:r>
          </a:p>
          <a:p>
            <a:pPr marL="3657600" indent="-3657600" defTabSz="900113">
              <a:lnSpc>
                <a:spcPct val="110000"/>
              </a:lnSpc>
              <a:spcBef>
                <a:spcPts val="1500"/>
              </a:spcBef>
              <a:buNone/>
            </a:pPr>
            <a:r>
              <a:rPr lang="en-US" altLang="en-US" sz="9600" b="1" dirty="0">
                <a:effectLst/>
              </a:rPr>
              <a:t>MATTHEW CONLEY	FIRE RESCUE CHIEF</a:t>
            </a:r>
          </a:p>
          <a:p>
            <a:pPr marL="3657600" indent="-3657600" defTabSz="828675">
              <a:lnSpc>
                <a:spcPct val="110000"/>
              </a:lnSpc>
              <a:spcBef>
                <a:spcPts val="1500"/>
              </a:spcBef>
              <a:buNone/>
            </a:pPr>
            <a:r>
              <a:rPr lang="en-US" altLang="en-US" sz="9600" b="1" dirty="0">
                <a:effectLst/>
              </a:rPr>
              <a:t>AMY LAPOINTE	LIBRARY DIRECTOR</a:t>
            </a:r>
          </a:p>
          <a:p>
            <a:pPr marL="3657600" indent="-3657600" defTabSz="828675" eaLnBrk="1" hangingPunct="1">
              <a:lnSpc>
                <a:spcPct val="110000"/>
              </a:lnSpc>
              <a:spcBef>
                <a:spcPts val="1500"/>
              </a:spcBef>
              <a:buFont typeface="Wingdings" pitchFamily="8" charset="2"/>
              <a:buNone/>
            </a:pPr>
            <a:r>
              <a:rPr lang="en-US" altLang="en-US" sz="9600" b="1" dirty="0">
                <a:effectLst/>
              </a:rPr>
              <a:t>MARK REAMS 	POLICE CHIEF</a:t>
            </a:r>
          </a:p>
          <a:p>
            <a:pPr marL="3657600" indent="-3657600" defTabSz="828675" eaLnBrk="1" hangingPunct="1">
              <a:lnSpc>
                <a:spcPct val="110000"/>
              </a:lnSpc>
              <a:spcBef>
                <a:spcPts val="1500"/>
              </a:spcBef>
              <a:buFont typeface="Wingdings" pitchFamily="8" charset="2"/>
              <a:buNone/>
            </a:pPr>
            <a:r>
              <a:rPr lang="en-US" altLang="en-US" sz="9600" b="1" dirty="0">
                <a:effectLst/>
              </a:rPr>
              <a:t>ERIC HAHN	PUBLIC WORKS DIRECTOR</a:t>
            </a:r>
          </a:p>
          <a:p>
            <a:pPr marL="3657600" indent="-3657600" defTabSz="828675">
              <a:lnSpc>
                <a:spcPct val="110000"/>
              </a:lnSpc>
              <a:spcBef>
                <a:spcPts val="1500"/>
              </a:spcBef>
              <a:buNone/>
            </a:pPr>
            <a:r>
              <a:rPr lang="en-US" altLang="en-US" sz="9600" b="1" dirty="0">
                <a:effectLst/>
              </a:rPr>
              <a:t>CRAIG FRALEY	RECREATION DIRECTOR</a:t>
            </a:r>
          </a:p>
          <a:p>
            <a:pPr marL="3657600" indent="-3657600" defTabSz="828675">
              <a:lnSpc>
                <a:spcPct val="110000"/>
              </a:lnSpc>
              <a:spcBef>
                <a:spcPts val="1500"/>
              </a:spcBef>
              <a:buNone/>
            </a:pPr>
            <a:r>
              <a:rPr lang="en-US" altLang="en-US" sz="9600" b="1" dirty="0">
                <a:effectLst/>
              </a:rPr>
              <a:t>GAIL STOUT 	TAX COLLECTOR</a:t>
            </a:r>
          </a:p>
          <a:p>
            <a:pPr marL="0" indent="0" eaLnBrk="1" hangingPunct="1">
              <a:buFont typeface="Wingdings" pitchFamily="8" charset="2"/>
              <a:buNone/>
              <a:tabLst>
                <a:tab pos="2968625" algn="l"/>
              </a:tabLst>
            </a:pPr>
            <a:endParaRPr lang="en-US" altLang="en-US" sz="2000" b="1" dirty="0">
              <a:effectLst/>
            </a:endParaRPr>
          </a:p>
          <a:p>
            <a:pPr marL="0" indent="0">
              <a:buNone/>
              <a:tabLst>
                <a:tab pos="2968625" algn="l"/>
              </a:tabLst>
            </a:pPr>
            <a:r>
              <a:rPr lang="en-US" altLang="en-US" sz="2000" b="1" dirty="0">
                <a:effectLst/>
              </a:rPr>
              <a:t>	</a:t>
            </a:r>
          </a:p>
        </p:txBody>
      </p:sp>
      <p:sp>
        <p:nvSpPr>
          <p:cNvPr id="24578" name="Rectangle 2"/>
          <p:cNvSpPr>
            <a:spLocks noGrp="1" noChangeArrowheads="1"/>
          </p:cNvSpPr>
          <p:nvPr>
            <p:ph type="title"/>
          </p:nvPr>
        </p:nvSpPr>
        <p:spPr>
          <a:xfrm>
            <a:off x="228600" y="152400"/>
            <a:ext cx="8369778" cy="728663"/>
          </a:xfrm>
        </p:spPr>
        <p:txBody>
          <a:bodyPr anchor="ctr"/>
          <a:lstStyle/>
          <a:p>
            <a:pPr eaLnBrk="1" hangingPunct="1">
              <a:defRPr/>
            </a:pPr>
            <a:r>
              <a:rPr lang="en-US" sz="3200" b="1" dirty="0">
                <a:effectLst/>
              </a:rPr>
              <a:t>TOWN DEPARTMENT HEADS</a:t>
            </a:r>
          </a:p>
        </p:txBody>
      </p:sp>
    </p:spTree>
    <p:extLst>
      <p:ext uri="{BB962C8B-B14F-4D97-AF65-F5344CB8AC3E}">
        <p14:creationId xmlns:p14="http://schemas.microsoft.com/office/powerpoint/2010/main" val="46957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03CBEE-968F-4AFD-9AD3-05FCA386DCF5}"/>
              </a:ext>
            </a:extLst>
          </p:cNvPr>
          <p:cNvSpPr>
            <a:spLocks noGrp="1"/>
          </p:cNvSpPr>
          <p:nvPr>
            <p:ph type="title"/>
          </p:nvPr>
        </p:nvSpPr>
        <p:spPr>
          <a:xfrm>
            <a:off x="800100" y="533400"/>
            <a:ext cx="7543800" cy="914400"/>
          </a:xfrm>
        </p:spPr>
        <p:txBody>
          <a:bodyPr/>
          <a:lstStyle/>
          <a:p>
            <a:pPr algn="ctr"/>
            <a:r>
              <a:rPr lang="en-US" b="1" dirty="0">
                <a:effectLst/>
              </a:rPr>
              <a:t>WAYS &amp; MEANS</a:t>
            </a:r>
          </a:p>
        </p:txBody>
      </p:sp>
      <p:sp>
        <p:nvSpPr>
          <p:cNvPr id="4" name="Slide Number Placeholder 3">
            <a:extLst>
              <a:ext uri="{FF2B5EF4-FFF2-40B4-BE49-F238E27FC236}">
                <a16:creationId xmlns:a16="http://schemas.microsoft.com/office/drawing/2014/main" id="{0453A87B-C9CB-4D27-A2F3-13ABCD23F54A}"/>
              </a:ext>
            </a:extLst>
          </p:cNvPr>
          <p:cNvSpPr>
            <a:spLocks noGrp="1"/>
          </p:cNvSpPr>
          <p:nvPr>
            <p:ph type="sldNum" sz="quarter" idx="11"/>
          </p:nvPr>
        </p:nvSpPr>
        <p:spPr>
          <a:xfrm>
            <a:off x="8359140" y="6324600"/>
            <a:ext cx="2133600" cy="304800"/>
          </a:xfrm>
        </p:spPr>
        <p:txBody>
          <a:bodyPr/>
          <a:lstStyle/>
          <a:p>
            <a:fld id="{783B0A90-14C0-49C5-9C7F-55C0D56C680C}" type="slidenum">
              <a:rPr lang="en-US" smtClean="0">
                <a:solidFill>
                  <a:prstClr val="white">
                    <a:alpha val="60000"/>
                  </a:prstClr>
                </a:solidFill>
              </a:rPr>
              <a:pPr/>
              <a:t>30</a:t>
            </a:fld>
            <a:endParaRPr lang="en-US" dirty="0">
              <a:solidFill>
                <a:prstClr val="white">
                  <a:alpha val="60000"/>
                </a:prstClr>
              </a:solidFill>
            </a:endParaRPr>
          </a:p>
        </p:txBody>
      </p:sp>
    </p:spTree>
    <p:extLst>
      <p:ext uri="{BB962C8B-B14F-4D97-AF65-F5344CB8AC3E}">
        <p14:creationId xmlns:p14="http://schemas.microsoft.com/office/powerpoint/2010/main" val="3587754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46C3AB1-D04A-4ED7-B66C-BD7F4C5C0A2F}"/>
              </a:ext>
            </a:extLst>
          </p:cNvPr>
          <p:cNvGraphicFramePr>
            <a:graphicFrameLocks noGrp="1"/>
          </p:cNvGraphicFramePr>
          <p:nvPr>
            <p:ph idx="1"/>
            <p:extLst>
              <p:ext uri="{D42A27DB-BD31-4B8C-83A1-F6EECF244321}">
                <p14:modId xmlns:p14="http://schemas.microsoft.com/office/powerpoint/2010/main" val="3391362758"/>
              </p:ext>
            </p:extLst>
          </p:nvPr>
        </p:nvGraphicFramePr>
        <p:xfrm>
          <a:off x="171449" y="112886"/>
          <a:ext cx="8801101" cy="6592717"/>
        </p:xfrm>
        <a:graphic>
          <a:graphicData uri="http://schemas.openxmlformats.org/drawingml/2006/table">
            <a:tbl>
              <a:tblPr>
                <a:tableStyleId>{5C22544A-7EE6-4342-B048-85BDC9FD1C3A}</a:tableStyleId>
              </a:tblPr>
              <a:tblGrid>
                <a:gridCol w="639461">
                  <a:extLst>
                    <a:ext uri="{9D8B030D-6E8A-4147-A177-3AD203B41FA5}">
                      <a16:colId xmlns:a16="http://schemas.microsoft.com/office/drawing/2014/main" val="3024497342"/>
                    </a:ext>
                  </a:extLst>
                </a:gridCol>
                <a:gridCol w="3865157">
                  <a:extLst>
                    <a:ext uri="{9D8B030D-6E8A-4147-A177-3AD203B41FA5}">
                      <a16:colId xmlns:a16="http://schemas.microsoft.com/office/drawing/2014/main" val="3257054081"/>
                    </a:ext>
                  </a:extLst>
                </a:gridCol>
                <a:gridCol w="1335782">
                  <a:extLst>
                    <a:ext uri="{9D8B030D-6E8A-4147-A177-3AD203B41FA5}">
                      <a16:colId xmlns:a16="http://schemas.microsoft.com/office/drawing/2014/main" val="958302502"/>
                    </a:ext>
                  </a:extLst>
                </a:gridCol>
                <a:gridCol w="1637563">
                  <a:extLst>
                    <a:ext uri="{9D8B030D-6E8A-4147-A177-3AD203B41FA5}">
                      <a16:colId xmlns:a16="http://schemas.microsoft.com/office/drawing/2014/main" val="46643939"/>
                    </a:ext>
                  </a:extLst>
                </a:gridCol>
                <a:gridCol w="1323138">
                  <a:extLst>
                    <a:ext uri="{9D8B030D-6E8A-4147-A177-3AD203B41FA5}">
                      <a16:colId xmlns:a16="http://schemas.microsoft.com/office/drawing/2014/main" val="941169221"/>
                    </a:ext>
                  </a:extLst>
                </a:gridCol>
              </a:tblGrid>
              <a:tr h="369946">
                <a:tc>
                  <a:txBody>
                    <a:bodyPr/>
                    <a:lstStyle/>
                    <a:p>
                      <a:pPr algn="l" fontAlgn="b"/>
                      <a:endParaRPr lang="en-US" sz="1450" b="1" i="0" u="sng" strike="noStrike" dirty="0">
                        <a:solidFill>
                          <a:srgbClr val="000000"/>
                        </a:solidFill>
                        <a:effectLst/>
                        <a:latin typeface="+mj-lt"/>
                      </a:endParaRPr>
                    </a:p>
                  </a:txBody>
                  <a:tcPr marL="8673" marR="8673" marT="8673" marB="0" anchor="b"/>
                </a:tc>
                <a:tc>
                  <a:txBody>
                    <a:bodyPr/>
                    <a:lstStyle/>
                    <a:p>
                      <a:pPr algn="l" fontAlgn="b"/>
                      <a:r>
                        <a:rPr lang="en-US" sz="1450" b="1" u="sng" strike="noStrike" dirty="0">
                          <a:effectLst/>
                          <a:latin typeface="+mj-lt"/>
                        </a:rPr>
                        <a:t> </a:t>
                      </a:r>
                      <a:r>
                        <a:rPr lang="en-US" sz="1450" b="1" u="sng" dirty="0"/>
                        <a:t>FY21 Tax Impacts</a:t>
                      </a:r>
                      <a:endParaRPr lang="en-US" sz="1450" b="1" i="0" u="sng"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Annual Town </a:t>
                      </a:r>
                      <a:endParaRPr lang="en-US" sz="1450" b="1"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752151240"/>
                  </a:ext>
                </a:extLst>
              </a:tr>
              <a:tr h="244049">
                <a:tc>
                  <a:txBody>
                    <a:bodyPr/>
                    <a:lstStyle/>
                    <a:p>
                      <a:pPr algn="l" fontAlgn="b"/>
                      <a:r>
                        <a:rPr lang="en-US" sz="1450" u="none" strike="noStrike" dirty="0">
                          <a:effectLst/>
                          <a:latin typeface="+mj-lt"/>
                        </a:rPr>
                        <a:t> </a:t>
                      </a:r>
                      <a:endParaRPr lang="en-US" sz="1450" b="0" i="0" u="none" strike="noStrike" dirty="0">
                        <a:solidFill>
                          <a:srgbClr val="000000"/>
                        </a:solidFill>
                        <a:effectLst/>
                        <a:latin typeface="+mj-lt"/>
                      </a:endParaRPr>
                    </a:p>
                  </a:txBody>
                  <a:tcPr marL="8673" marR="8673" marT="8673" marB="0" anchor="b"/>
                </a:tc>
                <a:tc>
                  <a:txBody>
                    <a:bodyPr/>
                    <a:lstStyle/>
                    <a:p>
                      <a:pPr algn="l" fontAlgn="b"/>
                      <a:endParaRPr lang="en-US" sz="1450" b="0" i="0" u="none" strike="noStrike" dirty="0">
                        <a:solidFill>
                          <a:srgbClr val="000000"/>
                        </a:solidFill>
                        <a:effectLst/>
                        <a:latin typeface="+mj-lt"/>
                      </a:endParaRPr>
                    </a:p>
                  </a:txBody>
                  <a:tcPr marL="8673" marR="8673" marT="8673" marB="0" anchor="b"/>
                </a:tc>
                <a:tc>
                  <a:txBody>
                    <a:bodyPr/>
                    <a:lstStyle/>
                    <a:p>
                      <a:pPr algn="l" fontAlgn="b"/>
                      <a:endParaRPr lang="en-US" sz="1450" b="0" i="0" u="none" strike="noStrike" dirty="0">
                        <a:solidFill>
                          <a:srgbClr val="000000"/>
                        </a:solidFill>
                        <a:effectLst/>
                        <a:latin typeface="+mj-lt"/>
                      </a:endParaRPr>
                    </a:p>
                  </a:txBody>
                  <a:tcPr marL="8673" marR="8673" marT="8673" marB="0" anchor="b"/>
                </a:tc>
                <a:tc>
                  <a:txBody>
                    <a:bodyPr/>
                    <a:lstStyle/>
                    <a:p>
                      <a:pPr algn="l" fontAlgn="b"/>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Tax on  </a:t>
                      </a:r>
                      <a:endParaRPr lang="en-US" sz="1450" b="1"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870988904"/>
                  </a:ext>
                </a:extLst>
              </a:tr>
              <a:tr h="250585">
                <a:tc>
                  <a:txBody>
                    <a:bodyPr/>
                    <a:lstStyle/>
                    <a:p>
                      <a:pPr algn="l" fontAlgn="b"/>
                      <a:r>
                        <a:rPr lang="en-US" sz="1450" u="none" strike="noStrike" dirty="0">
                          <a:effectLst/>
                          <a:latin typeface="+mj-lt"/>
                        </a:rPr>
                        <a:t> </a:t>
                      </a:r>
                      <a:endParaRPr lang="en-US" sz="1450" b="1" i="0" u="none" strike="noStrike" dirty="0">
                        <a:solidFill>
                          <a:srgbClr val="000000"/>
                        </a:solidFill>
                        <a:effectLst/>
                        <a:latin typeface="+mj-lt"/>
                      </a:endParaRPr>
                    </a:p>
                  </a:txBody>
                  <a:tcPr marL="8673" marR="8673" marT="8673" marB="0" anchor="b"/>
                </a:tc>
                <a:tc>
                  <a:txBody>
                    <a:bodyPr/>
                    <a:lstStyle/>
                    <a:p>
                      <a:pPr algn="l" fontAlgn="b"/>
                      <a:endParaRPr lang="en-US" sz="1450" b="1" i="0" u="none" strike="noStrike" dirty="0">
                        <a:solidFill>
                          <a:srgbClr val="000000"/>
                        </a:solidFill>
                        <a:effectLst/>
                        <a:latin typeface="+mj-lt"/>
                      </a:endParaRPr>
                    </a:p>
                  </a:txBody>
                  <a:tcPr marL="8673" marR="8673" marT="8673" marB="0" anchor="b"/>
                </a:tc>
                <a:tc>
                  <a:txBody>
                    <a:bodyPr/>
                    <a:lstStyle/>
                    <a:p>
                      <a:pPr algn="l" fontAlgn="b"/>
                      <a:endParaRPr lang="en-US" sz="1450" b="1"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Town Tax</a:t>
                      </a:r>
                      <a:endParaRPr lang="en-US" sz="1450" b="1"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$353,000 </a:t>
                      </a:r>
                      <a:endParaRPr lang="en-US" sz="1450" b="1"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1679157338"/>
                  </a:ext>
                </a:extLst>
              </a:tr>
              <a:tr h="250585">
                <a:tc>
                  <a:txBody>
                    <a:bodyPr/>
                    <a:lstStyle/>
                    <a:p>
                      <a:pPr algn="l" fontAlgn="b"/>
                      <a:r>
                        <a:rPr lang="en-US" sz="1450" u="none" strike="noStrike" dirty="0">
                          <a:effectLst/>
                          <a:latin typeface="+mj-lt"/>
                        </a:rPr>
                        <a:t> </a:t>
                      </a:r>
                      <a:endParaRPr lang="en-US" sz="1450" b="1"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Warrant Article</a:t>
                      </a:r>
                      <a:endParaRPr lang="en-US" sz="1450" b="1"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Gross Amount</a:t>
                      </a:r>
                      <a:endParaRPr lang="en-US" sz="1450" b="1"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Impact/$1,000</a:t>
                      </a:r>
                      <a:endParaRPr lang="en-US" sz="1450" b="1"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Home</a:t>
                      </a:r>
                      <a:endParaRPr lang="en-US" sz="1450" b="1"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1383304838"/>
                  </a:ext>
                </a:extLst>
              </a:tr>
              <a:tr h="430725">
                <a:tc>
                  <a:txBody>
                    <a:bodyPr/>
                    <a:lstStyle/>
                    <a:p>
                      <a:pPr algn="ctr" fontAlgn="b"/>
                      <a:r>
                        <a:rPr lang="en-US" sz="1450" u="none" strike="noStrike" dirty="0">
                          <a:effectLst/>
                          <a:latin typeface="+mj-lt"/>
                        </a:rPr>
                        <a:t>22</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Operating Budget</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$14,616,376</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5.3466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$1,889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1778257229"/>
                  </a:ext>
                </a:extLst>
              </a:tr>
              <a:tr h="354013">
                <a:tc>
                  <a:txBody>
                    <a:bodyPr/>
                    <a:lstStyle/>
                    <a:p>
                      <a:pPr algn="ctr" fontAlgn="b"/>
                      <a:r>
                        <a:rPr lang="en-US" sz="1450" u="none" strike="noStrike" dirty="0">
                          <a:effectLst/>
                          <a:latin typeface="+mj-lt"/>
                        </a:rPr>
                        <a:t>23</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Contingency Fund</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$120,000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280233759"/>
                  </a:ext>
                </a:extLst>
              </a:tr>
              <a:tr h="430725">
                <a:tc>
                  <a:txBody>
                    <a:bodyPr/>
                    <a:lstStyle/>
                    <a:p>
                      <a:pPr algn="ctr" fontAlgn="b"/>
                      <a:r>
                        <a:rPr lang="en-US" sz="1450" u="none" strike="noStrike" dirty="0">
                          <a:effectLst/>
                          <a:latin typeface="+mj-lt"/>
                        </a:rPr>
                        <a:t>24</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Police Station Reno CRF</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$200,000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0.1151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$41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314343833"/>
                  </a:ext>
                </a:extLst>
              </a:tr>
              <a:tr h="430725">
                <a:tc>
                  <a:txBody>
                    <a:bodyPr/>
                    <a:lstStyle/>
                    <a:p>
                      <a:pPr algn="ctr" fontAlgn="b"/>
                      <a:r>
                        <a:rPr lang="en-US" sz="1450" u="none" strike="noStrike" dirty="0">
                          <a:effectLst/>
                          <a:latin typeface="+mj-lt"/>
                        </a:rPr>
                        <a:t>25</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Communications Center CRF</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$25,000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0.0144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$5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1318340820"/>
                  </a:ext>
                </a:extLst>
              </a:tr>
              <a:tr h="477860">
                <a:tc>
                  <a:txBody>
                    <a:bodyPr/>
                    <a:lstStyle/>
                    <a:p>
                      <a:pPr algn="ctr" fontAlgn="b"/>
                      <a:r>
                        <a:rPr lang="en-US" sz="1450" u="none" strike="noStrike" dirty="0">
                          <a:effectLst/>
                          <a:latin typeface="+mj-lt"/>
                        </a:rPr>
                        <a:t>26</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Assessing Revaluation CRF</a:t>
                      </a:r>
                      <a:endParaRPr lang="en-US" sz="1450" b="0" i="0" u="none" strike="noStrike" dirty="0">
                        <a:solidFill>
                          <a:srgbClr val="000000"/>
                        </a:solidFill>
                        <a:effectLst/>
                        <a:latin typeface="+mj-lt"/>
                      </a:endParaRPr>
                    </a:p>
                  </a:txBody>
                  <a:tcPr marL="8673" marR="8673" marT="8673" marB="0" anchor="b"/>
                </a:tc>
                <a:tc>
                  <a:txBody>
                    <a:bodyPr/>
                    <a:lstStyle/>
                    <a:p>
                      <a:pPr algn="r" fontAlgn="b"/>
                      <a:endParaRPr lang="en-US" sz="1450" u="none" strike="noStrike" dirty="0">
                        <a:effectLst/>
                        <a:latin typeface="+mj-lt"/>
                      </a:endParaRPr>
                    </a:p>
                    <a:p>
                      <a:pPr algn="r" fontAlgn="b"/>
                      <a:r>
                        <a:rPr lang="en-US" sz="1450" u="none" strike="noStrike" dirty="0">
                          <a:effectLst/>
                          <a:latin typeface="+mj-lt"/>
                        </a:rPr>
                        <a:t>$25,000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0.0144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$5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762835869"/>
                  </a:ext>
                </a:extLst>
              </a:tr>
              <a:tr h="430725">
                <a:tc>
                  <a:txBody>
                    <a:bodyPr/>
                    <a:lstStyle/>
                    <a:p>
                      <a:pPr algn="ctr" fontAlgn="b"/>
                      <a:r>
                        <a:rPr lang="en-US" sz="1450" u="none" strike="noStrike" dirty="0">
                          <a:effectLst/>
                          <a:latin typeface="+mj-lt"/>
                        </a:rPr>
                        <a:t>27</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Increase Service-Connected Ttl Disable Credit</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$17,600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0.0101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$4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2750624832"/>
                  </a:ext>
                </a:extLst>
              </a:tr>
              <a:tr h="430725">
                <a:tc>
                  <a:txBody>
                    <a:bodyPr/>
                    <a:lstStyle/>
                    <a:p>
                      <a:pPr algn="ctr" fontAlgn="b"/>
                      <a:r>
                        <a:rPr lang="en-US" sz="1450" u="none" strike="noStrike" dirty="0">
                          <a:effectLst/>
                          <a:latin typeface="+mj-lt"/>
                        </a:rPr>
                        <a:t>28</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Veteran Credit for Combat Service</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$5,000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0.0029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$1</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4146189213"/>
                  </a:ext>
                </a:extLst>
              </a:tr>
              <a:tr h="430725">
                <a:tc>
                  <a:txBody>
                    <a:bodyPr/>
                    <a:lstStyle/>
                    <a:p>
                      <a:pPr algn="ctr" fontAlgn="b"/>
                      <a:r>
                        <a:rPr lang="en-US" sz="1450" u="none" strike="noStrike" dirty="0">
                          <a:effectLst/>
                          <a:latin typeface="+mj-lt"/>
                        </a:rPr>
                        <a:t>29</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Town Computer CRF</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$15,000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0.0086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$3</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1789106284"/>
                  </a:ext>
                </a:extLst>
              </a:tr>
              <a:tr h="430725">
                <a:tc>
                  <a:txBody>
                    <a:bodyPr/>
                    <a:lstStyle/>
                    <a:p>
                      <a:pPr algn="ctr" fontAlgn="b"/>
                      <a:r>
                        <a:rPr lang="en-US" sz="1450" u="none" strike="noStrike" dirty="0">
                          <a:effectLst/>
                          <a:latin typeface="+mj-lt"/>
                        </a:rPr>
                        <a:t>30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Bridge Repair/Replacement CRF</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$200,000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0.1151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$41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325865248"/>
                  </a:ext>
                </a:extLst>
              </a:tr>
              <a:tr h="430725">
                <a:tc>
                  <a:txBody>
                    <a:bodyPr/>
                    <a:lstStyle/>
                    <a:p>
                      <a:pPr algn="ctr" fontAlgn="b"/>
                      <a:r>
                        <a:rPr lang="en-US" sz="1450" u="none" strike="noStrike" dirty="0">
                          <a:effectLst/>
                          <a:latin typeface="+mj-lt"/>
                        </a:rPr>
                        <a:t>31</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Fire Rescue Vehicle/Equipment/Repair CRF</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$257,000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0.1479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$52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3626935199"/>
                  </a:ext>
                </a:extLst>
              </a:tr>
              <a:tr h="366413">
                <a:tc>
                  <a:txBody>
                    <a:bodyPr/>
                    <a:lstStyle/>
                    <a:p>
                      <a:pPr algn="ctr" fontAlgn="b"/>
                      <a:r>
                        <a:rPr lang="en-US" sz="1450" u="none" strike="noStrike" dirty="0">
                          <a:effectLst/>
                          <a:latin typeface="+mj-lt"/>
                        </a:rPr>
                        <a:t>32</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Amherst Street Side Path</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$287,500</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0.1654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$58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4064478382"/>
                  </a:ext>
                </a:extLst>
              </a:tr>
              <a:tr h="295400">
                <a:tc>
                  <a:txBody>
                    <a:bodyPr/>
                    <a:lstStyle/>
                    <a:p>
                      <a:pPr algn="ctr" fontAlgn="b"/>
                      <a:r>
                        <a:rPr lang="en-US" sz="1450" u="none" strike="noStrike" dirty="0">
                          <a:effectLst/>
                          <a:latin typeface="+mj-lt"/>
                        </a:rPr>
                        <a:t>33</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Police Union Contract</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$46,221</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0.0266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$9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4154859754"/>
                  </a:ext>
                </a:extLst>
              </a:tr>
              <a:tr h="538066">
                <a:tc>
                  <a:txBody>
                    <a:bodyPr/>
                    <a:lstStyle/>
                    <a:p>
                      <a:pPr algn="r" fontAlgn="b"/>
                      <a:r>
                        <a:rPr lang="en-US" sz="1450" u="none" strike="noStrike" dirty="0">
                          <a:effectLst/>
                          <a:latin typeface="+mj-lt"/>
                        </a:rPr>
                        <a:t>FY21</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Total Appropriations (if all articles pass)</a:t>
                      </a:r>
                      <a:endParaRPr lang="en-US" sz="1450" b="0" i="0" u="none" strike="noStrike" dirty="0">
                        <a:solidFill>
                          <a:srgbClr val="000000"/>
                        </a:solidFill>
                        <a:effectLst/>
                        <a:latin typeface="+mj-lt"/>
                      </a:endParaRPr>
                    </a:p>
                  </a:txBody>
                  <a:tcPr marL="8673" marR="8673" marT="8673" marB="0" anchor="b"/>
                </a:tc>
                <a:tc>
                  <a:txBody>
                    <a:bodyPr/>
                    <a:lstStyle/>
                    <a:p>
                      <a:pPr algn="r" fontAlgn="b"/>
                      <a:r>
                        <a:rPr lang="en-US" sz="1450" u="none" strike="noStrike" dirty="0">
                          <a:effectLst/>
                          <a:latin typeface="+mj-lt"/>
                        </a:rPr>
                        <a:t>$15,814,697</a:t>
                      </a:r>
                      <a:endParaRPr lang="en-US" sz="1450" b="0" i="0" u="none" strike="noStrike" dirty="0">
                        <a:solidFill>
                          <a:srgbClr val="000000"/>
                        </a:solidFill>
                        <a:effectLst/>
                        <a:latin typeface="+mj-lt"/>
                      </a:endParaRPr>
                    </a:p>
                  </a:txBody>
                  <a:tcPr marL="8673" marR="8673" marT="8673" marB="0" anchor="b"/>
                </a:tc>
                <a:tc>
                  <a:txBody>
                    <a:bodyPr/>
                    <a:lstStyle/>
                    <a:p>
                      <a:pPr algn="l" fontAlgn="b"/>
                      <a:r>
                        <a:rPr lang="en-US" sz="1450" u="none" strike="noStrike" dirty="0">
                          <a:effectLst/>
                          <a:latin typeface="+mj-lt"/>
                        </a:rPr>
                        <a:t>               5.9671 </a:t>
                      </a:r>
                      <a:endParaRPr lang="en-US" sz="1450" b="0" i="0" u="none" strike="noStrike" dirty="0">
                        <a:solidFill>
                          <a:srgbClr val="000000"/>
                        </a:solidFill>
                        <a:effectLst/>
                        <a:latin typeface="+mj-lt"/>
                      </a:endParaRPr>
                    </a:p>
                  </a:txBody>
                  <a:tcPr marL="8673" marR="8673" marT="8673" marB="0" anchor="b"/>
                </a:tc>
                <a:tc>
                  <a:txBody>
                    <a:bodyPr/>
                    <a:lstStyle/>
                    <a:p>
                      <a:pPr algn="ctr" fontAlgn="b"/>
                      <a:r>
                        <a:rPr lang="en-US" sz="1450" u="none" strike="noStrike" dirty="0">
                          <a:effectLst/>
                          <a:latin typeface="+mj-lt"/>
                        </a:rPr>
                        <a:t>                $2,107 </a:t>
                      </a:r>
                      <a:endParaRPr lang="en-US" sz="1450" b="0" i="0" u="none" strike="noStrike" dirty="0">
                        <a:solidFill>
                          <a:srgbClr val="000000"/>
                        </a:solidFill>
                        <a:effectLst/>
                        <a:latin typeface="+mj-lt"/>
                      </a:endParaRPr>
                    </a:p>
                  </a:txBody>
                  <a:tcPr marL="8673" marR="8673" marT="8673" marB="0" anchor="b"/>
                </a:tc>
                <a:extLst>
                  <a:ext uri="{0D108BD9-81ED-4DB2-BD59-A6C34878D82A}">
                    <a16:rowId xmlns:a16="http://schemas.microsoft.com/office/drawing/2014/main" val="2447444071"/>
                  </a:ext>
                </a:extLst>
              </a:tr>
            </a:tbl>
          </a:graphicData>
        </a:graphic>
      </p:graphicFrame>
      <p:sp>
        <p:nvSpPr>
          <p:cNvPr id="7" name="Slide Number Placeholder 3">
            <a:extLst>
              <a:ext uri="{FF2B5EF4-FFF2-40B4-BE49-F238E27FC236}">
                <a16:creationId xmlns:a16="http://schemas.microsoft.com/office/drawing/2014/main" id="{8114D88F-49A1-4827-BA72-3F4E5A35E497}"/>
              </a:ext>
            </a:extLst>
          </p:cNvPr>
          <p:cNvSpPr txBox="1">
            <a:spLocks/>
          </p:cNvSpPr>
          <p:nvPr/>
        </p:nvSpPr>
        <p:spPr>
          <a:xfrm>
            <a:off x="8610600" y="6499678"/>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31</a:t>
            </a:fld>
            <a:endParaRPr lang="en-US" dirty="0">
              <a:solidFill>
                <a:prstClr val="white">
                  <a:alpha val="60000"/>
                </a:prstClr>
              </a:solidFill>
            </a:endParaRPr>
          </a:p>
        </p:txBody>
      </p:sp>
    </p:spTree>
    <p:extLst>
      <p:ext uri="{BB962C8B-B14F-4D97-AF65-F5344CB8AC3E}">
        <p14:creationId xmlns:p14="http://schemas.microsoft.com/office/powerpoint/2010/main" val="4154994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55" y="1524000"/>
            <a:ext cx="8795656" cy="4671267"/>
          </a:xfrm>
        </p:spPr>
        <p:txBody>
          <a:bodyPr>
            <a:noAutofit/>
          </a:bodyPr>
          <a:lstStyle/>
          <a:p>
            <a:pPr marL="18288" indent="0">
              <a:buNone/>
            </a:pPr>
            <a:r>
              <a:rPr lang="en-US" sz="2200" b="1" dirty="0">
                <a:effectLst/>
              </a:rPr>
              <a:t>Shall the Town vote to raise and appropriate as an operating</a:t>
            </a:r>
            <a:r>
              <a:rPr lang="en-US" sz="2200" dirty="0">
                <a:effectLst/>
              </a:rPr>
              <a:t> </a:t>
            </a:r>
            <a:r>
              <a:rPr lang="en-US" sz="2200" b="1" dirty="0">
                <a:effectLst/>
              </a:rPr>
              <a:t>budget, not including appropriations by special warrant articles and other appropriations voted separately, the amounts set forth on the budget posted with the warrant or as amended by vote of the first session, for the purposes set forth herein, totaling $14,616,376.  Should this article be defeated the default budget shall be $14,081,314, which is the same as last year with certain adjustments required by previous action of the Town or by law; or the governing body may hold one special meeting in accordance with RSA 40:13 X and XVI to take up the issue of a revised operating budget only. This operating budget warrant article does not include appropriations contained in any other warrant article. (Majority vote required)</a:t>
            </a:r>
          </a:p>
          <a:p>
            <a:pPr marL="18288" indent="0">
              <a:buNone/>
            </a:pPr>
            <a:r>
              <a:rPr lang="en-US" sz="1000" i="1" dirty="0">
                <a:effectLst/>
              </a:rPr>
              <a:t> </a:t>
            </a:r>
            <a:endParaRPr lang="en-US" sz="1000" dirty="0">
              <a:effectLst/>
            </a:endParaRPr>
          </a:p>
          <a:p>
            <a:pPr marL="18288" indent="0">
              <a:spcBef>
                <a:spcPts val="0"/>
              </a:spcBef>
              <a:buNone/>
            </a:pPr>
            <a:r>
              <a:rPr lang="en-US" sz="1800" i="1" dirty="0">
                <a:effectLst/>
              </a:rPr>
              <a:t>(The Board of Selectmen supports this article by a vote of  5-0-0.)</a:t>
            </a:r>
            <a:endParaRPr lang="en-US" sz="1800" dirty="0">
              <a:effectLst/>
            </a:endParaRPr>
          </a:p>
          <a:p>
            <a:pPr marL="18288" indent="0">
              <a:spcBef>
                <a:spcPts val="0"/>
              </a:spcBef>
              <a:buNone/>
            </a:pPr>
            <a:r>
              <a:rPr lang="en-US" sz="1800" i="1" dirty="0">
                <a:effectLst/>
              </a:rPr>
              <a:t>(The Ways and Means Committee supports this article by a vote of  6-0-0.)</a:t>
            </a:r>
            <a:endParaRPr lang="en-US" sz="1800" dirty="0">
              <a:effectLst/>
            </a:endParaRPr>
          </a:p>
          <a:p>
            <a:pPr marL="18288" indent="0">
              <a:spcBef>
                <a:spcPts val="0"/>
              </a:spcBef>
              <a:buNone/>
            </a:pPr>
            <a:r>
              <a:rPr lang="en-US" sz="1800" dirty="0">
                <a:effectLst/>
              </a:rPr>
              <a:t>This article has an estimated (total, not delta) tax impact of  $5.35 per thousand.</a:t>
            </a:r>
          </a:p>
          <a:p>
            <a:pPr marL="18288" indent="0">
              <a:buNone/>
            </a:pPr>
            <a:r>
              <a:rPr lang="en-US" sz="2400" dirty="0">
                <a:effectLst/>
              </a:rPr>
              <a:t> </a:t>
            </a:r>
          </a:p>
        </p:txBody>
      </p:sp>
      <p:sp>
        <p:nvSpPr>
          <p:cNvPr id="3" name="Title 2"/>
          <p:cNvSpPr>
            <a:spLocks noGrp="1"/>
          </p:cNvSpPr>
          <p:nvPr>
            <p:ph type="title"/>
          </p:nvPr>
        </p:nvSpPr>
        <p:spPr>
          <a:xfrm>
            <a:off x="176755" y="304800"/>
            <a:ext cx="8369778" cy="576263"/>
          </a:xfrm>
        </p:spPr>
        <p:txBody>
          <a:bodyPr/>
          <a:lstStyle/>
          <a:p>
            <a:r>
              <a:rPr lang="en-US" sz="3800" b="1" dirty="0">
                <a:effectLst/>
              </a:rPr>
              <a:t>ARTICLE 22:   </a:t>
            </a:r>
            <a:r>
              <a:rPr lang="en-US" sz="3800" b="1" u="sng" dirty="0">
                <a:effectLst/>
              </a:rPr>
              <a:t>Operating Budget</a:t>
            </a:r>
            <a:endParaRPr lang="en-US" sz="3800" b="1" dirty="0"/>
          </a:p>
        </p:txBody>
      </p:sp>
      <p:sp>
        <p:nvSpPr>
          <p:cNvPr id="5" name="Slide Number Placeholder 3">
            <a:extLst>
              <a:ext uri="{FF2B5EF4-FFF2-40B4-BE49-F238E27FC236}">
                <a16:creationId xmlns:a16="http://schemas.microsoft.com/office/drawing/2014/main" id="{E3FBF7F0-C03C-47E1-A94C-B9E17958BABD}"/>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32</a:t>
            </a:fld>
            <a:endParaRPr lang="en-US" dirty="0">
              <a:solidFill>
                <a:prstClr val="white">
                  <a:alpha val="60000"/>
                </a:prstClr>
              </a:solidFill>
            </a:endParaRPr>
          </a:p>
        </p:txBody>
      </p:sp>
    </p:spTree>
    <p:extLst>
      <p:ext uri="{BB962C8B-B14F-4D97-AF65-F5344CB8AC3E}">
        <p14:creationId xmlns:p14="http://schemas.microsoft.com/office/powerpoint/2010/main" val="1901322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534399" cy="5224463"/>
          </a:xfrm>
        </p:spPr>
        <p:txBody>
          <a:bodyPr>
            <a:normAutofit fontScale="25000" lnSpcReduction="20000"/>
          </a:bodyPr>
          <a:lstStyle/>
          <a:p>
            <a:pPr marL="18288" indent="0">
              <a:buNone/>
            </a:pPr>
            <a:endParaRPr lang="en-US" sz="9600" dirty="0">
              <a:effectLst/>
            </a:endParaRPr>
          </a:p>
          <a:p>
            <a:pPr marL="18288" indent="0">
              <a:buNone/>
            </a:pPr>
            <a:r>
              <a:rPr lang="en-US" sz="11200" b="1" dirty="0">
                <a:effectLst/>
              </a:rPr>
              <a:t>Shall the Town vote to establish a contingency fund for the current year, in accordance with NH RSA Section 31:98-a, for unanticipated expenses that may arise and further to raise and appropriate the sum of one hundred twenty thousand dollars ($120,000) to go into the fund. Said sum shall come from the unassigned fund balance and no amount to be raised from taxation. Any appropriation left in the fund at the end of the year will lapse to the general fund. (Majority vote required) </a:t>
            </a:r>
          </a:p>
          <a:p>
            <a:pPr marL="18288" indent="0">
              <a:buNone/>
            </a:pPr>
            <a:r>
              <a:rPr lang="en-US" sz="11200" b="1" dirty="0">
                <a:effectLst/>
              </a:rPr>
              <a:t> </a:t>
            </a:r>
          </a:p>
          <a:p>
            <a:pPr marL="18288" indent="0">
              <a:buNone/>
            </a:pPr>
            <a:endParaRPr lang="en-US" sz="2400" dirty="0">
              <a:effectLst/>
            </a:endParaRPr>
          </a:p>
          <a:p>
            <a:pPr marL="18288" indent="0">
              <a:buNone/>
            </a:pPr>
            <a:r>
              <a:rPr lang="en-US" sz="7400" i="1" dirty="0">
                <a:effectLst/>
              </a:rPr>
              <a:t>(The Board of Selectmen supports this article by a vote of  5-0-0.)</a:t>
            </a:r>
            <a:endParaRPr lang="en-US" sz="7400" dirty="0">
              <a:effectLst/>
            </a:endParaRPr>
          </a:p>
          <a:p>
            <a:pPr marL="18288" indent="0">
              <a:buNone/>
            </a:pPr>
            <a:r>
              <a:rPr lang="en-US" sz="7400" i="1" dirty="0">
                <a:effectLst/>
              </a:rPr>
              <a:t>(The Ways and Means Committee supports this article by a vote of  6-0-0.)</a:t>
            </a:r>
            <a:endParaRPr lang="en-US" sz="7400" dirty="0">
              <a:effectLst/>
            </a:endParaRPr>
          </a:p>
          <a:p>
            <a:pPr marL="18288" indent="0">
              <a:buNone/>
            </a:pPr>
            <a:r>
              <a:rPr lang="en-US" sz="7400" dirty="0">
                <a:effectLst/>
              </a:rPr>
              <a:t>This article has no tax impact.</a:t>
            </a:r>
          </a:p>
          <a:p>
            <a:pPr marL="18288" indent="0">
              <a:buNone/>
            </a:pPr>
            <a:r>
              <a:rPr lang="en-US" sz="7400" b="1" dirty="0">
                <a:effectLst/>
              </a:rPr>
              <a:t> </a:t>
            </a:r>
            <a:endParaRPr lang="en-US" sz="7400" dirty="0">
              <a:effectLst/>
            </a:endParaRPr>
          </a:p>
        </p:txBody>
      </p:sp>
      <p:sp>
        <p:nvSpPr>
          <p:cNvPr id="3" name="Title 2"/>
          <p:cNvSpPr>
            <a:spLocks noGrp="1"/>
          </p:cNvSpPr>
          <p:nvPr>
            <p:ph type="title"/>
          </p:nvPr>
        </p:nvSpPr>
        <p:spPr>
          <a:xfrm>
            <a:off x="228600" y="338137"/>
            <a:ext cx="8522178" cy="728663"/>
          </a:xfrm>
        </p:spPr>
        <p:txBody>
          <a:bodyPr/>
          <a:lstStyle/>
          <a:p>
            <a:r>
              <a:rPr lang="en-US" sz="3800" b="1" dirty="0">
                <a:effectLst/>
              </a:rPr>
              <a:t>ARTICLE  23:</a:t>
            </a:r>
            <a:r>
              <a:rPr lang="en-US" sz="3800" dirty="0">
                <a:effectLst/>
              </a:rPr>
              <a:t>  </a:t>
            </a:r>
            <a:r>
              <a:rPr lang="en-US" sz="3800" b="1" u="sng" dirty="0">
                <a:effectLst/>
              </a:rPr>
              <a:t>Contingency Fund</a:t>
            </a:r>
            <a:endParaRPr lang="en-US" sz="3800" b="1" dirty="0"/>
          </a:p>
        </p:txBody>
      </p:sp>
      <p:sp>
        <p:nvSpPr>
          <p:cNvPr id="5" name="Slide Number Placeholder 3">
            <a:extLst>
              <a:ext uri="{FF2B5EF4-FFF2-40B4-BE49-F238E27FC236}">
                <a16:creationId xmlns:a16="http://schemas.microsoft.com/office/drawing/2014/main" id="{8A854249-896D-4968-AEA4-2944C4FE5510}"/>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33</a:t>
            </a:fld>
            <a:endParaRPr lang="en-US" dirty="0">
              <a:solidFill>
                <a:prstClr val="white">
                  <a:alpha val="60000"/>
                </a:prstClr>
              </a:solidFill>
            </a:endParaRPr>
          </a:p>
        </p:txBody>
      </p:sp>
    </p:spTree>
    <p:extLst>
      <p:ext uri="{BB962C8B-B14F-4D97-AF65-F5344CB8AC3E}">
        <p14:creationId xmlns:p14="http://schemas.microsoft.com/office/powerpoint/2010/main" val="428200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4300" y="1469231"/>
            <a:ext cx="8801100" cy="4800600"/>
          </a:xfrm>
        </p:spPr>
        <p:txBody>
          <a:bodyPr>
            <a:normAutofit fontScale="77500" lnSpcReduction="20000"/>
          </a:bodyPr>
          <a:lstStyle/>
          <a:p>
            <a:pPr marL="18288" indent="0">
              <a:buNone/>
            </a:pPr>
            <a:endParaRPr lang="en-US" sz="3500" b="1" dirty="0">
              <a:effectLst/>
            </a:endParaRPr>
          </a:p>
          <a:p>
            <a:pPr marL="18288" indent="0">
              <a:buNone/>
            </a:pPr>
            <a:r>
              <a:rPr lang="en-US" sz="3500" b="1" dirty="0">
                <a:effectLst/>
              </a:rPr>
              <a:t>Shall the Town vote to raise and appropriate the sum of two hundred thousand dollars ($200,000) to be added to the Police Station Renovation Capital Reserve Fund, previously established.  (Majority vote required)</a:t>
            </a:r>
          </a:p>
          <a:p>
            <a:pPr marL="18288" indent="0">
              <a:buNone/>
            </a:pPr>
            <a:r>
              <a:rPr lang="en-US" sz="2800" b="1" dirty="0">
                <a:effectLst/>
              </a:rPr>
              <a:t> </a:t>
            </a:r>
          </a:p>
          <a:p>
            <a:pPr marL="18288" indent="0">
              <a:buNone/>
            </a:pPr>
            <a:endParaRPr lang="en-US" sz="2400" b="1" dirty="0">
              <a:effectLst/>
            </a:endParaRPr>
          </a:p>
          <a:p>
            <a:pPr marL="18288" indent="0">
              <a:buNone/>
            </a:pPr>
            <a:endParaRPr lang="en-US" sz="2400" b="1" dirty="0">
              <a:effectLst/>
            </a:endParaRPr>
          </a:p>
          <a:p>
            <a:pPr marL="18288" indent="0">
              <a:buNone/>
            </a:pPr>
            <a:endParaRPr lang="en-US" sz="2400" b="1" dirty="0">
              <a:effectLst/>
            </a:endParaRPr>
          </a:p>
          <a:p>
            <a:pPr marL="18288" indent="0">
              <a:buNone/>
            </a:pPr>
            <a:endParaRPr lang="en-US" b="1" dirty="0">
              <a:effectLst/>
            </a:endParaRPr>
          </a:p>
          <a:p>
            <a:pPr marL="18288" indent="0">
              <a:buNone/>
            </a:pPr>
            <a:r>
              <a:rPr lang="en-US" sz="1900" i="1" dirty="0">
                <a:effectLst/>
              </a:rPr>
              <a:t>(The Board of Selectmen supports this article by a vote of  5-0-0.)</a:t>
            </a:r>
            <a:endParaRPr lang="en-US" sz="1900" dirty="0">
              <a:effectLst/>
            </a:endParaRPr>
          </a:p>
          <a:p>
            <a:pPr marL="18288" indent="0">
              <a:buNone/>
            </a:pPr>
            <a:r>
              <a:rPr lang="en-US" sz="1900" i="1" dirty="0">
                <a:effectLst/>
              </a:rPr>
              <a:t>(The Ways and Means Committee supports this article by a vote of  5-0-1.)</a:t>
            </a:r>
            <a:endParaRPr lang="en-US" sz="1900" dirty="0">
              <a:effectLst/>
            </a:endParaRPr>
          </a:p>
          <a:p>
            <a:pPr marL="18288" indent="0">
              <a:buNone/>
            </a:pPr>
            <a:r>
              <a:rPr lang="en-US" sz="1900" dirty="0">
                <a:effectLst/>
              </a:rPr>
              <a:t> This article has an estimated tax impact of $0.12 (Twelve cents per  thousand).</a:t>
            </a:r>
          </a:p>
          <a:p>
            <a:pPr marL="18288" indent="0">
              <a:buNone/>
            </a:pPr>
            <a:r>
              <a:rPr lang="en-US" sz="1900" dirty="0">
                <a:effectLst/>
              </a:rPr>
              <a:t> The Police Station Renovation CRF balance: $405,526.10 as of December 31, 2019.</a:t>
            </a:r>
          </a:p>
          <a:p>
            <a:pPr marL="18288" indent="0">
              <a:buNone/>
            </a:pPr>
            <a:endParaRPr lang="en-US" sz="1900" dirty="0">
              <a:effectLst/>
            </a:endParaRPr>
          </a:p>
          <a:p>
            <a:pPr marL="18288" indent="0">
              <a:buNone/>
            </a:pPr>
            <a:endParaRPr lang="en-US" sz="1600" b="1" i="1" dirty="0"/>
          </a:p>
        </p:txBody>
      </p:sp>
      <p:sp>
        <p:nvSpPr>
          <p:cNvPr id="5" name="Title 4"/>
          <p:cNvSpPr>
            <a:spLocks noGrp="1"/>
          </p:cNvSpPr>
          <p:nvPr>
            <p:ph type="title"/>
          </p:nvPr>
        </p:nvSpPr>
        <p:spPr>
          <a:xfrm>
            <a:off x="114300" y="533400"/>
            <a:ext cx="8915400" cy="728663"/>
          </a:xfrm>
        </p:spPr>
        <p:txBody>
          <a:bodyPr/>
          <a:lstStyle/>
          <a:p>
            <a:br>
              <a:rPr lang="en-US" sz="3600" b="1" dirty="0"/>
            </a:br>
            <a:br>
              <a:rPr lang="en-US" sz="3600" b="1" dirty="0"/>
            </a:br>
            <a:r>
              <a:rPr lang="en-US" sz="3600" b="1" dirty="0">
                <a:effectLst/>
              </a:rPr>
              <a:t>ARTICLE 24:  </a:t>
            </a:r>
            <a:r>
              <a:rPr lang="en-US" sz="3600" b="1" u="sng" dirty="0">
                <a:effectLst/>
              </a:rPr>
              <a:t>Police Station Renovation Capital Reserve Fund </a:t>
            </a:r>
          </a:p>
        </p:txBody>
      </p:sp>
      <p:sp>
        <p:nvSpPr>
          <p:cNvPr id="7" name="Slide Number Placeholder 3">
            <a:extLst>
              <a:ext uri="{FF2B5EF4-FFF2-40B4-BE49-F238E27FC236}">
                <a16:creationId xmlns:a16="http://schemas.microsoft.com/office/drawing/2014/main" id="{2CEFD04B-4FD7-4186-BA73-A3E4412FDF0C}"/>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34</a:t>
            </a:fld>
            <a:endParaRPr lang="en-US" dirty="0">
              <a:solidFill>
                <a:prstClr val="white">
                  <a:alpha val="60000"/>
                </a:prstClr>
              </a:solidFill>
            </a:endParaRPr>
          </a:p>
        </p:txBody>
      </p:sp>
    </p:spTree>
    <p:extLst>
      <p:ext uri="{BB962C8B-B14F-4D97-AF65-F5344CB8AC3E}">
        <p14:creationId xmlns:p14="http://schemas.microsoft.com/office/powerpoint/2010/main" val="4210642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491" y="1905001"/>
            <a:ext cx="8839199" cy="4593956"/>
          </a:xfrm>
        </p:spPr>
        <p:txBody>
          <a:bodyPr>
            <a:normAutofit fontScale="77500" lnSpcReduction="20000"/>
          </a:bodyPr>
          <a:lstStyle/>
          <a:p>
            <a:pPr marL="18288" indent="0">
              <a:buNone/>
            </a:pPr>
            <a:r>
              <a:rPr lang="en-US" sz="4100" b="1" dirty="0">
                <a:effectLst/>
              </a:rPr>
              <a:t>Shall the Town vote to raise and appropriate the sum of twenty-five thousand dollars ($25,000) to be added to the Communications Center Capital Reserve Fund, previously established.  (Majority vote required)</a:t>
            </a:r>
          </a:p>
          <a:p>
            <a:pPr marL="18288" indent="0">
              <a:buNone/>
            </a:pPr>
            <a:r>
              <a:rPr lang="en-US" sz="3000" b="1" dirty="0">
                <a:effectLst/>
              </a:rPr>
              <a:t> </a:t>
            </a:r>
          </a:p>
          <a:p>
            <a:pPr marL="18288" indent="0">
              <a:buNone/>
            </a:pPr>
            <a:endParaRPr lang="en-US" sz="2800" b="1" dirty="0">
              <a:effectLst/>
            </a:endParaRPr>
          </a:p>
          <a:p>
            <a:pPr marL="18288" indent="0">
              <a:buNone/>
            </a:pPr>
            <a:endParaRPr lang="en-US" sz="2800" b="1" dirty="0">
              <a:effectLst/>
            </a:endParaRPr>
          </a:p>
          <a:p>
            <a:pPr marL="18288" indent="0">
              <a:buNone/>
            </a:pPr>
            <a:endParaRPr lang="en-US" b="1" dirty="0">
              <a:effectLst/>
            </a:endParaRPr>
          </a:p>
          <a:p>
            <a:pPr marL="18288" indent="0">
              <a:buNone/>
            </a:pPr>
            <a:r>
              <a:rPr lang="en-US" i="1" dirty="0">
                <a:effectLst/>
              </a:rPr>
              <a:t>(The Board of Selectmen supports this article by a vote of 5-0-0.)</a:t>
            </a:r>
            <a:endParaRPr lang="en-US" dirty="0">
              <a:effectLst/>
            </a:endParaRPr>
          </a:p>
          <a:p>
            <a:pPr marL="18288" indent="0">
              <a:buNone/>
            </a:pPr>
            <a:r>
              <a:rPr lang="en-US" i="1" dirty="0">
                <a:effectLst/>
              </a:rPr>
              <a:t>(The Ways and Means Committee supports this article by a vote of  6-0-0.)</a:t>
            </a:r>
            <a:endParaRPr lang="en-US" dirty="0">
              <a:effectLst/>
            </a:endParaRPr>
          </a:p>
          <a:p>
            <a:pPr marL="18288" indent="0">
              <a:buNone/>
            </a:pPr>
            <a:r>
              <a:rPr lang="en-US" dirty="0">
                <a:effectLst/>
              </a:rPr>
              <a:t>This article has an estimated tax impact of $0.01 per thousand (one cent per thousand).</a:t>
            </a:r>
          </a:p>
          <a:p>
            <a:pPr marL="18288" indent="0">
              <a:buNone/>
            </a:pPr>
            <a:r>
              <a:rPr lang="en-US" dirty="0">
                <a:effectLst/>
              </a:rPr>
              <a:t>The Communication Center CRF balance: $95,004.35 as of December 31, 2019.</a:t>
            </a:r>
          </a:p>
        </p:txBody>
      </p:sp>
      <p:sp>
        <p:nvSpPr>
          <p:cNvPr id="3" name="Title 2"/>
          <p:cNvSpPr>
            <a:spLocks noGrp="1"/>
          </p:cNvSpPr>
          <p:nvPr>
            <p:ph type="title"/>
          </p:nvPr>
        </p:nvSpPr>
        <p:spPr>
          <a:xfrm>
            <a:off x="77491" y="685800"/>
            <a:ext cx="8839200" cy="728663"/>
          </a:xfrm>
        </p:spPr>
        <p:txBody>
          <a:bodyPr/>
          <a:lstStyle/>
          <a:p>
            <a:r>
              <a:rPr lang="en-US" sz="3800" b="1" dirty="0">
                <a:effectLst/>
              </a:rPr>
              <a:t>ARTICLE  25:  </a:t>
            </a:r>
            <a:r>
              <a:rPr lang="en-US" sz="3800" b="1" u="sng" dirty="0">
                <a:effectLst/>
              </a:rPr>
              <a:t>Communications Center Capital Reserve Fund</a:t>
            </a:r>
            <a:endParaRPr lang="en-US" sz="3800" b="1" dirty="0"/>
          </a:p>
        </p:txBody>
      </p:sp>
      <p:sp>
        <p:nvSpPr>
          <p:cNvPr id="5" name="Slide Number Placeholder 3">
            <a:extLst>
              <a:ext uri="{FF2B5EF4-FFF2-40B4-BE49-F238E27FC236}">
                <a16:creationId xmlns:a16="http://schemas.microsoft.com/office/drawing/2014/main" id="{7DA09957-827E-455B-B31C-DCB0A901D30B}"/>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35</a:t>
            </a:fld>
            <a:endParaRPr lang="en-US" dirty="0">
              <a:solidFill>
                <a:prstClr val="white">
                  <a:alpha val="60000"/>
                </a:prstClr>
              </a:solidFill>
            </a:endParaRPr>
          </a:p>
        </p:txBody>
      </p:sp>
    </p:spTree>
    <p:extLst>
      <p:ext uri="{BB962C8B-B14F-4D97-AF65-F5344CB8AC3E}">
        <p14:creationId xmlns:p14="http://schemas.microsoft.com/office/powerpoint/2010/main" val="1674582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93500"/>
            <a:ext cx="8845203" cy="4959700"/>
          </a:xfrm>
        </p:spPr>
        <p:txBody>
          <a:bodyPr>
            <a:normAutofit/>
          </a:bodyPr>
          <a:lstStyle/>
          <a:p>
            <a:pPr marL="18288" indent="0">
              <a:buNone/>
            </a:pPr>
            <a:r>
              <a:rPr lang="en-US" sz="2800" b="1" dirty="0">
                <a:effectLst/>
              </a:rPr>
              <a:t>Shall the Town vote to raise and appropriate the sum of twenty-five thousand dollars ($25,000) to be added to the Assessing Revaluation Capital Reserve Fund, previously established.  (Majority vote required)</a:t>
            </a:r>
          </a:p>
          <a:p>
            <a:pPr marL="18288" indent="0">
              <a:buNone/>
            </a:pPr>
            <a:r>
              <a:rPr lang="en-US" sz="2600" i="1" dirty="0">
                <a:effectLst/>
              </a:rPr>
              <a:t> </a:t>
            </a:r>
          </a:p>
          <a:p>
            <a:pPr marL="18288" indent="0">
              <a:buNone/>
            </a:pPr>
            <a:endParaRPr lang="en-US" sz="1600" dirty="0">
              <a:effectLst/>
            </a:endParaRPr>
          </a:p>
          <a:p>
            <a:pPr marL="18288" indent="0">
              <a:buNone/>
            </a:pPr>
            <a:endParaRPr lang="en-US" sz="1600" dirty="0">
              <a:effectLst/>
            </a:endParaRPr>
          </a:p>
          <a:p>
            <a:pPr marL="18288" indent="0">
              <a:buNone/>
            </a:pPr>
            <a:endParaRPr lang="en-US" sz="1600" dirty="0">
              <a:effectLst/>
            </a:endParaRPr>
          </a:p>
          <a:p>
            <a:pPr marL="18288" indent="0">
              <a:buNone/>
            </a:pPr>
            <a:r>
              <a:rPr lang="en-US" sz="1600" i="1" dirty="0">
                <a:effectLst/>
              </a:rPr>
              <a:t>(The Board of Selectmen supports this article by a vote of 5-0-0.)</a:t>
            </a:r>
            <a:endParaRPr lang="en-US" sz="1600" dirty="0">
              <a:effectLst/>
            </a:endParaRPr>
          </a:p>
          <a:p>
            <a:pPr marL="18288" indent="0">
              <a:buNone/>
            </a:pPr>
            <a:r>
              <a:rPr lang="en-US" sz="1600" i="1" dirty="0">
                <a:effectLst/>
              </a:rPr>
              <a:t>(The Ways and Means Committee supports this article by a vote of 6-0-0.)</a:t>
            </a:r>
            <a:endParaRPr lang="en-US" sz="1600" dirty="0">
              <a:effectLst/>
            </a:endParaRPr>
          </a:p>
          <a:p>
            <a:pPr marL="18288" indent="0">
              <a:buNone/>
            </a:pPr>
            <a:r>
              <a:rPr lang="en-US" sz="1600" dirty="0">
                <a:effectLst/>
              </a:rPr>
              <a:t>This article has an estimated tax impact of $ 0.01 per thousand (one cent per thousand).</a:t>
            </a:r>
          </a:p>
          <a:p>
            <a:pPr marL="18288" indent="0">
              <a:buNone/>
            </a:pPr>
            <a:r>
              <a:rPr lang="en-US" sz="1600" dirty="0">
                <a:effectLst/>
              </a:rPr>
              <a:t>The Assessing Revaluation CRF balance: $84,468.53 as of December 31, 2019.</a:t>
            </a:r>
          </a:p>
          <a:p>
            <a:pPr marL="18288" indent="0">
              <a:buNone/>
            </a:pPr>
            <a:r>
              <a:rPr lang="en-US" sz="1900" b="1" dirty="0">
                <a:effectLst/>
              </a:rPr>
              <a:t> </a:t>
            </a:r>
            <a:endParaRPr lang="en-US" sz="1900" dirty="0">
              <a:effectLst/>
            </a:endParaRPr>
          </a:p>
        </p:txBody>
      </p:sp>
      <p:sp>
        <p:nvSpPr>
          <p:cNvPr id="3" name="Title 2"/>
          <p:cNvSpPr>
            <a:spLocks noGrp="1"/>
          </p:cNvSpPr>
          <p:nvPr>
            <p:ph type="title"/>
          </p:nvPr>
        </p:nvSpPr>
        <p:spPr>
          <a:xfrm>
            <a:off x="152400" y="752474"/>
            <a:ext cx="8867615" cy="728663"/>
          </a:xfrm>
        </p:spPr>
        <p:txBody>
          <a:bodyPr/>
          <a:lstStyle/>
          <a:p>
            <a:r>
              <a:rPr lang="en-US" sz="3800" b="1" dirty="0">
                <a:effectLst/>
              </a:rPr>
              <a:t>ARTICLE  26:  </a:t>
            </a:r>
            <a:r>
              <a:rPr lang="en-US" sz="3800" b="1" u="sng" dirty="0">
                <a:effectLst/>
              </a:rPr>
              <a:t>Assessing Revaluation Capital Reserve Fund</a:t>
            </a:r>
            <a:endParaRPr lang="en-US" sz="3800" b="1" dirty="0"/>
          </a:p>
        </p:txBody>
      </p:sp>
      <p:sp>
        <p:nvSpPr>
          <p:cNvPr id="5" name="Slide Number Placeholder 3">
            <a:extLst>
              <a:ext uri="{FF2B5EF4-FFF2-40B4-BE49-F238E27FC236}">
                <a16:creationId xmlns:a16="http://schemas.microsoft.com/office/drawing/2014/main" id="{781B45E6-8BD7-4A0D-AC60-02DE8DBB4F28}"/>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36</a:t>
            </a:fld>
            <a:endParaRPr lang="en-US" dirty="0">
              <a:solidFill>
                <a:prstClr val="white">
                  <a:alpha val="60000"/>
                </a:prstClr>
              </a:solidFill>
            </a:endParaRPr>
          </a:p>
        </p:txBody>
      </p:sp>
    </p:spTree>
    <p:extLst>
      <p:ext uri="{BB962C8B-B14F-4D97-AF65-F5344CB8AC3E}">
        <p14:creationId xmlns:p14="http://schemas.microsoft.com/office/powerpoint/2010/main" val="1780271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64374-5336-408C-9F4E-292096501C99}"/>
              </a:ext>
            </a:extLst>
          </p:cNvPr>
          <p:cNvSpPr>
            <a:spLocks noGrp="1"/>
          </p:cNvSpPr>
          <p:nvPr>
            <p:ph idx="1"/>
          </p:nvPr>
        </p:nvSpPr>
        <p:spPr>
          <a:xfrm>
            <a:off x="182880" y="1259840"/>
            <a:ext cx="8839200" cy="5598160"/>
          </a:xfrm>
        </p:spPr>
        <p:txBody>
          <a:bodyPr>
            <a:normAutofit/>
          </a:bodyPr>
          <a:lstStyle/>
          <a:p>
            <a:pPr marL="18288" indent="0">
              <a:buNone/>
            </a:pPr>
            <a:endParaRPr lang="en-US" sz="2800" dirty="0">
              <a:effectLst/>
            </a:endParaRPr>
          </a:p>
          <a:p>
            <a:pPr marL="18288" indent="0">
              <a:buNone/>
            </a:pPr>
            <a:r>
              <a:rPr lang="en-US" sz="2800" b="1" dirty="0">
                <a:effectLst/>
              </a:rPr>
              <a:t>Shall the Town vote to modify the provisions of RSA 72:35 for an optional tax credit of $3,200 for a Service-Connected Total Disability on residential Property. (Majority vote required)</a:t>
            </a:r>
          </a:p>
          <a:p>
            <a:pPr marL="18288" indent="0">
              <a:buNone/>
            </a:pPr>
            <a:r>
              <a:rPr lang="en-US" sz="2800" b="1" dirty="0">
                <a:effectLst/>
              </a:rPr>
              <a:t> </a:t>
            </a:r>
          </a:p>
          <a:p>
            <a:pPr marL="18288" indent="0">
              <a:buNone/>
            </a:pPr>
            <a:endParaRPr lang="en-US" sz="2800" dirty="0">
              <a:effectLst/>
            </a:endParaRPr>
          </a:p>
          <a:p>
            <a:pPr marL="18288" indent="0">
              <a:buNone/>
            </a:pPr>
            <a:endParaRPr lang="en-US" sz="1600" dirty="0">
              <a:effectLst/>
            </a:endParaRPr>
          </a:p>
          <a:p>
            <a:pPr marL="18288" indent="0">
              <a:buNone/>
            </a:pPr>
            <a:r>
              <a:rPr lang="en-US" sz="1600" i="1" dirty="0">
                <a:effectLst/>
              </a:rPr>
              <a:t>(The Board of Selectmen supports this article by a vote of  5-0-0.)</a:t>
            </a:r>
            <a:endParaRPr lang="en-US" sz="1600" dirty="0">
              <a:effectLst/>
            </a:endParaRPr>
          </a:p>
          <a:p>
            <a:pPr marL="18288" indent="0">
              <a:buNone/>
            </a:pPr>
            <a:r>
              <a:rPr lang="en-US" sz="1600" i="1" dirty="0">
                <a:effectLst/>
              </a:rPr>
              <a:t>(The Ways and Means Committee supports this article by a vote of 6-0-0.)</a:t>
            </a:r>
          </a:p>
          <a:p>
            <a:pPr marL="18288" indent="0">
              <a:buNone/>
            </a:pPr>
            <a:r>
              <a:rPr lang="en-US" sz="1600" dirty="0">
                <a:effectLst/>
              </a:rPr>
              <a:t>This article has an estimated tax impact of $ 0.01 per thousand (one cent per thousand).</a:t>
            </a:r>
          </a:p>
          <a:p>
            <a:pPr marL="18288" indent="0">
              <a:buNone/>
            </a:pPr>
            <a:endParaRPr lang="en-US" sz="1600" dirty="0">
              <a:effectLst/>
            </a:endParaRPr>
          </a:p>
          <a:p>
            <a:pPr marL="18288" indent="0">
              <a:buNone/>
            </a:pPr>
            <a:endParaRPr lang="en-US" dirty="0"/>
          </a:p>
        </p:txBody>
      </p:sp>
      <p:sp>
        <p:nvSpPr>
          <p:cNvPr id="3" name="Title 2">
            <a:extLst>
              <a:ext uri="{FF2B5EF4-FFF2-40B4-BE49-F238E27FC236}">
                <a16:creationId xmlns:a16="http://schemas.microsoft.com/office/drawing/2014/main" id="{77F20777-EFA3-4AE2-983E-F3E05592A272}"/>
              </a:ext>
            </a:extLst>
          </p:cNvPr>
          <p:cNvSpPr>
            <a:spLocks noGrp="1"/>
          </p:cNvSpPr>
          <p:nvPr>
            <p:ph type="title"/>
          </p:nvPr>
        </p:nvSpPr>
        <p:spPr>
          <a:xfrm>
            <a:off x="182880" y="345440"/>
            <a:ext cx="9067800" cy="914400"/>
          </a:xfrm>
        </p:spPr>
        <p:txBody>
          <a:bodyPr/>
          <a:lstStyle/>
          <a:p>
            <a:r>
              <a:rPr lang="en-US" sz="3600" b="1" dirty="0">
                <a:effectLst/>
              </a:rPr>
              <a:t>ARTICLE 27:  </a:t>
            </a:r>
            <a:r>
              <a:rPr lang="en-US" sz="3600" b="1" u="sng" dirty="0">
                <a:effectLst/>
              </a:rPr>
              <a:t>Service-Connected Total Disability Tax Credit</a:t>
            </a:r>
          </a:p>
        </p:txBody>
      </p:sp>
      <p:sp>
        <p:nvSpPr>
          <p:cNvPr id="4" name="Slide Number Placeholder 3">
            <a:extLst>
              <a:ext uri="{FF2B5EF4-FFF2-40B4-BE49-F238E27FC236}">
                <a16:creationId xmlns:a16="http://schemas.microsoft.com/office/drawing/2014/main" id="{CC72FA25-B1AE-425F-81C6-D255ED96E513}"/>
              </a:ext>
            </a:extLst>
          </p:cNvPr>
          <p:cNvSpPr>
            <a:spLocks noGrp="1"/>
          </p:cNvSpPr>
          <p:nvPr>
            <p:ph type="sldNum" sz="quarter" idx="11"/>
          </p:nvPr>
        </p:nvSpPr>
        <p:spPr>
          <a:xfrm>
            <a:off x="8595360" y="6451600"/>
            <a:ext cx="2133600" cy="304800"/>
          </a:xfrm>
        </p:spPr>
        <p:txBody>
          <a:bodyPr/>
          <a:lstStyle/>
          <a:p>
            <a:fld id="{783B0A90-14C0-49C5-9C7F-55C0D56C680C}" type="slidenum">
              <a:rPr lang="en-US" smtClean="0">
                <a:solidFill>
                  <a:prstClr val="white">
                    <a:alpha val="60000"/>
                  </a:prstClr>
                </a:solidFill>
              </a:rPr>
              <a:pPr/>
              <a:t>37</a:t>
            </a:fld>
            <a:endParaRPr lang="en-US" dirty="0">
              <a:solidFill>
                <a:prstClr val="white">
                  <a:alpha val="60000"/>
                </a:prstClr>
              </a:solidFill>
            </a:endParaRPr>
          </a:p>
        </p:txBody>
      </p:sp>
    </p:spTree>
    <p:extLst>
      <p:ext uri="{BB962C8B-B14F-4D97-AF65-F5344CB8AC3E}">
        <p14:creationId xmlns:p14="http://schemas.microsoft.com/office/powerpoint/2010/main" val="3692688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92499-C980-4C24-8E35-C9014983FC92}"/>
              </a:ext>
            </a:extLst>
          </p:cNvPr>
          <p:cNvSpPr>
            <a:spLocks noGrp="1"/>
          </p:cNvSpPr>
          <p:nvPr>
            <p:ph idx="1"/>
          </p:nvPr>
        </p:nvSpPr>
        <p:spPr>
          <a:xfrm>
            <a:off x="228600" y="1201189"/>
            <a:ext cx="8915400" cy="5257800"/>
          </a:xfrm>
        </p:spPr>
        <p:txBody>
          <a:bodyPr>
            <a:normAutofit fontScale="25000" lnSpcReduction="20000"/>
          </a:bodyPr>
          <a:lstStyle/>
          <a:p>
            <a:pPr marL="0" indent="0">
              <a:spcBef>
                <a:spcPts val="0"/>
              </a:spcBef>
              <a:buNone/>
            </a:pPr>
            <a:endParaRPr lang="en-US" sz="2400"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9800"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4000" dirty="0">
              <a:effectLst/>
              <a:latin typeface="Times New Roman" panose="02020603050405020304" pitchFamily="18" charset="0"/>
              <a:ea typeface="Times New Roman" panose="02020603050405020304" pitchFamily="18" charset="0"/>
            </a:endParaRPr>
          </a:p>
          <a:p>
            <a:pPr marL="0" indent="0">
              <a:spcBef>
                <a:spcPts val="0"/>
              </a:spcBef>
              <a:buNone/>
            </a:pPr>
            <a:r>
              <a:rPr lang="en-US" sz="9600" b="1" dirty="0">
                <a:effectLst/>
                <a:latin typeface="+mj-lt"/>
                <a:ea typeface="Times New Roman" panose="02020603050405020304" pitchFamily="18" charset="0"/>
              </a:rPr>
              <a:t>Shall the Town vote to adopt the Optional Tax Credit for Combat Service under the provisions of RSA 72:28-c in the amount of five hundred dollars ($500).  If adopted, the credit will be available to any resident who engaged at any point during the taxable period in combat service as a member of the New Hampshire national guard or a reserve component of the United States armed forces, called to active duty. </a:t>
            </a:r>
          </a:p>
          <a:p>
            <a:pPr marL="0" indent="0">
              <a:spcBef>
                <a:spcPts val="0"/>
              </a:spcBef>
              <a:buNone/>
            </a:pPr>
            <a:endParaRPr lang="en-US" sz="4800" b="1" dirty="0">
              <a:effectLst/>
              <a:latin typeface="+mj-lt"/>
              <a:ea typeface="Times New Roman" panose="02020603050405020304" pitchFamily="18" charset="0"/>
            </a:endParaRPr>
          </a:p>
          <a:p>
            <a:pPr marL="0" indent="0">
              <a:spcBef>
                <a:spcPts val="0"/>
              </a:spcBef>
              <a:buNone/>
            </a:pPr>
            <a:r>
              <a:rPr lang="en-US" sz="9600" b="1" dirty="0">
                <a:effectLst/>
                <a:latin typeface="+mj-lt"/>
                <a:ea typeface="Times New Roman" panose="02020603050405020304" pitchFamily="18" charset="0"/>
              </a:rPr>
              <a:t>A tax credit for combat service shall be in lieu of, and not in addition to, the optional veterans' tax credit under RSA 72:28 or the all veterans' tax credit under RSA 72:28-b.  The service member shall be eligible for the credit in each tax year in which the combat service occurs, but the credit may be prorated in the second tax year based on the duration of combat service.  (Majority vote required)</a:t>
            </a:r>
          </a:p>
          <a:p>
            <a:pPr marL="0" indent="0">
              <a:spcBef>
                <a:spcPts val="0"/>
              </a:spcBef>
              <a:buNone/>
            </a:pPr>
            <a:endParaRPr lang="en-US" sz="4800" b="1" dirty="0">
              <a:effectLst/>
              <a:latin typeface="+mj-lt"/>
              <a:ea typeface="Times New Roman" panose="02020603050405020304" pitchFamily="18" charset="0"/>
            </a:endParaRPr>
          </a:p>
          <a:p>
            <a:pPr marL="0" indent="0">
              <a:spcBef>
                <a:spcPts val="0"/>
              </a:spcBef>
              <a:buNone/>
            </a:pPr>
            <a:r>
              <a:rPr lang="en-US" sz="6400" b="1" i="1" dirty="0">
                <a:effectLst/>
                <a:latin typeface="+mj-lt"/>
                <a:ea typeface="Times New Roman" panose="02020603050405020304" pitchFamily="18" charset="0"/>
              </a:rPr>
              <a:t>(The Board of Selectmen supports this article by a vote of  5-0-0.)</a:t>
            </a:r>
            <a:endParaRPr lang="en-US" sz="6400" b="1" dirty="0">
              <a:effectLst/>
              <a:latin typeface="+mj-lt"/>
              <a:ea typeface="Times New Roman" panose="02020603050405020304" pitchFamily="18" charset="0"/>
            </a:endParaRPr>
          </a:p>
          <a:p>
            <a:pPr marL="0" indent="0">
              <a:spcBef>
                <a:spcPts val="0"/>
              </a:spcBef>
              <a:buNone/>
            </a:pPr>
            <a:r>
              <a:rPr lang="en-US" sz="6400" b="1" i="1" dirty="0">
                <a:effectLst/>
                <a:latin typeface="+mj-lt"/>
                <a:ea typeface="Times New Roman" panose="02020603050405020304" pitchFamily="18" charset="0"/>
              </a:rPr>
              <a:t>(The Ways and Means Committee supports this article by a vote of  6-0-0.)</a:t>
            </a:r>
            <a:endParaRPr lang="en-US" sz="6400" b="1" dirty="0">
              <a:effectLst/>
              <a:latin typeface="+mj-lt"/>
              <a:ea typeface="Times New Roman" panose="02020603050405020304" pitchFamily="18" charset="0"/>
            </a:endParaRPr>
          </a:p>
          <a:p>
            <a:pPr marL="0" indent="0">
              <a:spcBef>
                <a:spcPts val="0"/>
              </a:spcBef>
              <a:buNone/>
            </a:pPr>
            <a:r>
              <a:rPr lang="en-US" sz="6400" b="1" i="1" dirty="0">
                <a:effectLst/>
                <a:latin typeface="+mj-lt"/>
                <a:ea typeface="Times New Roman" panose="02020603050405020304" pitchFamily="18" charset="0"/>
              </a:rPr>
              <a:t> </a:t>
            </a:r>
            <a:r>
              <a:rPr lang="en-US" sz="6400" b="1" dirty="0">
                <a:effectLst/>
                <a:latin typeface="+mj-lt"/>
              </a:rPr>
              <a:t>This article has an estimated tax impact of  less than $ 0.01 per thousand  </a:t>
            </a:r>
          </a:p>
          <a:p>
            <a:pPr marL="0" indent="0">
              <a:spcBef>
                <a:spcPts val="0"/>
              </a:spcBef>
              <a:buNone/>
            </a:pPr>
            <a:r>
              <a:rPr lang="en-US" sz="6400" b="1" dirty="0">
                <a:effectLst/>
                <a:latin typeface="+mj-lt"/>
              </a:rPr>
              <a:t>(one cent per thousand).</a:t>
            </a:r>
          </a:p>
          <a:p>
            <a:pPr marL="0" indent="0">
              <a:spcBef>
                <a:spcPts val="0"/>
              </a:spcBef>
              <a:buNone/>
            </a:pPr>
            <a:endParaRPr lang="en-US" sz="6400" b="1" dirty="0">
              <a:effectLst/>
              <a:latin typeface="+mj-lt"/>
              <a:ea typeface="Times New Roman" panose="02020603050405020304" pitchFamily="18" charset="0"/>
            </a:endParaRPr>
          </a:p>
          <a:p>
            <a:pPr marL="0" indent="0">
              <a:spcBef>
                <a:spcPts val="0"/>
              </a:spcBef>
              <a:buNone/>
            </a:pPr>
            <a:endParaRPr lang="en-US" sz="1500" b="1" dirty="0">
              <a:effectLst/>
              <a:latin typeface="+mj-lt"/>
              <a:ea typeface="Times New Roman" panose="02020603050405020304" pitchFamily="18" charset="0"/>
            </a:endParaRPr>
          </a:p>
          <a:p>
            <a:pPr marL="18288" indent="0">
              <a:buNone/>
            </a:pPr>
            <a:endParaRPr lang="en-US" dirty="0"/>
          </a:p>
        </p:txBody>
      </p:sp>
      <p:sp>
        <p:nvSpPr>
          <p:cNvPr id="3" name="Title 2">
            <a:extLst>
              <a:ext uri="{FF2B5EF4-FFF2-40B4-BE49-F238E27FC236}">
                <a16:creationId xmlns:a16="http://schemas.microsoft.com/office/drawing/2014/main" id="{770E7D9A-E62A-483A-9BC5-ADD4BABCC299}"/>
              </a:ext>
            </a:extLst>
          </p:cNvPr>
          <p:cNvSpPr>
            <a:spLocks noGrp="1"/>
          </p:cNvSpPr>
          <p:nvPr>
            <p:ph type="title"/>
          </p:nvPr>
        </p:nvSpPr>
        <p:spPr>
          <a:xfrm>
            <a:off x="228600" y="220287"/>
            <a:ext cx="8763000" cy="914400"/>
          </a:xfrm>
        </p:spPr>
        <p:txBody>
          <a:bodyPr/>
          <a:lstStyle/>
          <a:p>
            <a:pPr marL="0" marR="0">
              <a:spcBef>
                <a:spcPts val="0"/>
              </a:spcBef>
              <a:spcAft>
                <a:spcPts val="0"/>
              </a:spcAft>
            </a:pPr>
            <a:br>
              <a:rPr lang="en-US" sz="3600" dirty="0">
                <a:effectLst/>
                <a:ea typeface="Times New Roman" panose="02020603050405020304" pitchFamily="18" charset="0"/>
              </a:rPr>
            </a:br>
            <a:r>
              <a:rPr lang="en-US" sz="3200" b="1" dirty="0">
                <a:effectLst/>
                <a:ea typeface="Times New Roman" panose="02020603050405020304" pitchFamily="18" charset="0"/>
              </a:rPr>
              <a:t>ARTICLE 28:  </a:t>
            </a:r>
            <a:r>
              <a:rPr lang="en-US" sz="3200" b="1" u="sng" dirty="0">
                <a:effectLst/>
                <a:ea typeface="Times New Roman" panose="02020603050405020304" pitchFamily="18" charset="0"/>
              </a:rPr>
              <a:t>Optional Tax Credit for Combat Service</a:t>
            </a:r>
            <a:endParaRPr lang="en-US" sz="3200" dirty="0"/>
          </a:p>
        </p:txBody>
      </p:sp>
      <p:sp>
        <p:nvSpPr>
          <p:cNvPr id="4" name="Slide Number Placeholder 3">
            <a:extLst>
              <a:ext uri="{FF2B5EF4-FFF2-40B4-BE49-F238E27FC236}">
                <a16:creationId xmlns:a16="http://schemas.microsoft.com/office/drawing/2014/main" id="{0C887BFE-9134-4263-B4A6-E3C4BDD45D82}"/>
              </a:ext>
            </a:extLst>
          </p:cNvPr>
          <p:cNvSpPr>
            <a:spLocks noGrp="1"/>
          </p:cNvSpPr>
          <p:nvPr>
            <p:ph type="sldNum" sz="quarter" idx="11"/>
          </p:nvPr>
        </p:nvSpPr>
        <p:spPr>
          <a:xfrm>
            <a:off x="8610600" y="6458989"/>
            <a:ext cx="2133600" cy="304800"/>
          </a:xfrm>
        </p:spPr>
        <p:txBody>
          <a:bodyPr/>
          <a:lstStyle/>
          <a:p>
            <a:fld id="{783B0A90-14C0-49C5-9C7F-55C0D56C680C}" type="slidenum">
              <a:rPr lang="en-US" smtClean="0">
                <a:solidFill>
                  <a:prstClr val="white">
                    <a:alpha val="60000"/>
                  </a:prstClr>
                </a:solidFill>
              </a:rPr>
              <a:pPr/>
              <a:t>38</a:t>
            </a:fld>
            <a:endParaRPr lang="en-US" dirty="0">
              <a:solidFill>
                <a:prstClr val="white">
                  <a:alpha val="60000"/>
                </a:prstClr>
              </a:solidFill>
            </a:endParaRPr>
          </a:p>
        </p:txBody>
      </p:sp>
    </p:spTree>
    <p:extLst>
      <p:ext uri="{BB962C8B-B14F-4D97-AF65-F5344CB8AC3E}">
        <p14:creationId xmlns:p14="http://schemas.microsoft.com/office/powerpoint/2010/main" val="1342670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52600"/>
            <a:ext cx="8534400" cy="4767263"/>
          </a:xfrm>
        </p:spPr>
        <p:txBody>
          <a:bodyPr>
            <a:normAutofit fontScale="25000" lnSpcReduction="20000"/>
          </a:bodyPr>
          <a:lstStyle/>
          <a:p>
            <a:pPr marL="17463" indent="0">
              <a:lnSpc>
                <a:spcPct val="120000"/>
              </a:lnSpc>
              <a:spcBef>
                <a:spcPts val="600"/>
              </a:spcBef>
              <a:buNone/>
            </a:pPr>
            <a:endParaRPr lang="en-US" sz="9200" b="1" dirty="0">
              <a:effectLst/>
            </a:endParaRPr>
          </a:p>
          <a:p>
            <a:pPr marL="17463" indent="0">
              <a:lnSpc>
                <a:spcPct val="120000"/>
              </a:lnSpc>
              <a:spcBef>
                <a:spcPts val="600"/>
              </a:spcBef>
              <a:buNone/>
            </a:pPr>
            <a:r>
              <a:rPr lang="en-US" sz="11200" b="1" dirty="0">
                <a:effectLst/>
              </a:rPr>
              <a:t>Shall the Town vote to raise and appropriate the sum of fifteen thousand dollars ($15,000) to be added to the Town Computer System Capital Reserve Fund, previously established.  (Majority vote required)</a:t>
            </a:r>
            <a:r>
              <a:rPr lang="en-US" sz="9200" dirty="0">
                <a:effectLst/>
              </a:rPr>
              <a:t>			 </a:t>
            </a:r>
          </a:p>
          <a:p>
            <a:pPr marL="18288" indent="0">
              <a:buNone/>
            </a:pPr>
            <a:endParaRPr lang="en-US" sz="9200" dirty="0">
              <a:effectLst/>
            </a:endParaRPr>
          </a:p>
          <a:p>
            <a:pPr marL="18288" indent="0">
              <a:buNone/>
            </a:pPr>
            <a:endParaRPr lang="en-US" sz="2200" dirty="0">
              <a:effectLst/>
            </a:endParaRPr>
          </a:p>
          <a:p>
            <a:pPr marL="18288" indent="0">
              <a:buNone/>
            </a:pPr>
            <a:endParaRPr lang="en-US" sz="2200"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600" i="1" dirty="0">
              <a:effectLst/>
            </a:endParaRPr>
          </a:p>
          <a:p>
            <a:pPr marL="18288" indent="0">
              <a:buNone/>
            </a:pPr>
            <a:endParaRPr lang="en-US" sz="1900" i="1" dirty="0">
              <a:effectLst/>
            </a:endParaRPr>
          </a:p>
          <a:p>
            <a:pPr marL="18288" indent="0">
              <a:buNone/>
            </a:pPr>
            <a:endParaRPr lang="en-US" sz="1900" i="1" dirty="0">
              <a:effectLst/>
            </a:endParaRPr>
          </a:p>
          <a:p>
            <a:pPr marL="18288" indent="0">
              <a:buNone/>
            </a:pPr>
            <a:r>
              <a:rPr lang="en-US" sz="7600" i="1" dirty="0">
                <a:effectLst/>
              </a:rPr>
              <a:t>(The Board of Selectmen supports this article by a vote of 5-0-0.)</a:t>
            </a:r>
          </a:p>
          <a:p>
            <a:pPr marL="18288" indent="0">
              <a:buNone/>
            </a:pPr>
            <a:r>
              <a:rPr lang="en-US" sz="7600" i="1" dirty="0">
                <a:effectLst/>
              </a:rPr>
              <a:t>(The Ways and Means Committee supports this article by a vote of  5-0-0.)</a:t>
            </a:r>
          </a:p>
          <a:p>
            <a:pPr marL="18288" indent="0">
              <a:buNone/>
            </a:pPr>
            <a:r>
              <a:rPr lang="en-US" sz="6800" dirty="0">
                <a:effectLst/>
              </a:rPr>
              <a:t>This article has an estimated tax impact of $0.01 per thousand (one cent per thousand).</a:t>
            </a:r>
          </a:p>
          <a:p>
            <a:pPr marL="18288" indent="0">
              <a:buNone/>
            </a:pPr>
            <a:r>
              <a:rPr lang="en-US" sz="6800" dirty="0">
                <a:effectLst/>
              </a:rPr>
              <a:t>The Town Computer System CRF balance:  $51,859.60 as of December 31, 2019.</a:t>
            </a:r>
          </a:p>
          <a:p>
            <a:pPr marL="18288" indent="0">
              <a:buNone/>
            </a:pPr>
            <a:endParaRPr lang="en-US" sz="6400" i="1" dirty="0">
              <a:effectLst/>
            </a:endParaRPr>
          </a:p>
          <a:p>
            <a:pPr marL="18288" indent="0">
              <a:buNone/>
            </a:pPr>
            <a:r>
              <a:rPr lang="en-US" sz="6400" i="1" dirty="0">
                <a:effectLst/>
              </a:rPr>
              <a:t> </a:t>
            </a:r>
          </a:p>
        </p:txBody>
      </p:sp>
      <p:sp>
        <p:nvSpPr>
          <p:cNvPr id="3" name="Title 2"/>
          <p:cNvSpPr>
            <a:spLocks noGrp="1"/>
          </p:cNvSpPr>
          <p:nvPr>
            <p:ph type="title"/>
          </p:nvPr>
        </p:nvSpPr>
        <p:spPr>
          <a:xfrm>
            <a:off x="380999" y="338136"/>
            <a:ext cx="8369779" cy="1185863"/>
          </a:xfrm>
        </p:spPr>
        <p:txBody>
          <a:bodyPr/>
          <a:lstStyle/>
          <a:p>
            <a:r>
              <a:rPr lang="en-US" sz="3600" b="1" dirty="0">
                <a:effectLst/>
              </a:rPr>
              <a:t>ARTICLE  29: </a:t>
            </a:r>
            <a:r>
              <a:rPr lang="en-US" altLang="en-US" sz="3600" b="1" u="sng" dirty="0">
                <a:effectLst/>
                <a:latin typeface="Times New Roman" panose="02020603050405020304" pitchFamily="18" charset="0"/>
                <a:ea typeface="Times New Roman" pitchFamily="18" charset="0"/>
                <a:cs typeface="Times New Roman" panose="02020603050405020304" pitchFamily="18" charset="0"/>
              </a:rPr>
              <a:t>Town Computer System Capital Reserve Fund</a:t>
            </a:r>
            <a:endParaRPr lang="en-US" sz="3600" b="1" dirty="0">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36EC6442-3BF5-4F72-939F-54DD8B6A9DFF}"/>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39</a:t>
            </a:fld>
            <a:endParaRPr lang="en-US" dirty="0">
              <a:solidFill>
                <a:prstClr val="white">
                  <a:alpha val="60000"/>
                </a:prstClr>
              </a:solidFill>
            </a:endParaRPr>
          </a:p>
        </p:txBody>
      </p:sp>
    </p:spTree>
    <p:extLst>
      <p:ext uri="{BB962C8B-B14F-4D97-AF65-F5344CB8AC3E}">
        <p14:creationId xmlns:p14="http://schemas.microsoft.com/office/powerpoint/2010/main" val="36594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2109" y="-66502"/>
            <a:ext cx="8719781" cy="728663"/>
          </a:xfrm>
        </p:spPr>
        <p:txBody>
          <a:bodyPr>
            <a:noAutofit/>
          </a:bodyPr>
          <a:lstStyle/>
          <a:p>
            <a:pPr eaLnBrk="1" hangingPunct="1">
              <a:defRPr/>
            </a:pPr>
            <a:r>
              <a:rPr lang="en-US" sz="3300" b="1" dirty="0"/>
              <a:t>TOWN</a:t>
            </a:r>
            <a:r>
              <a:rPr lang="en-US" sz="3300" b="1" dirty="0">
                <a:solidFill>
                  <a:srgbClr val="603B14"/>
                </a:solidFill>
              </a:rPr>
              <a:t> </a:t>
            </a:r>
            <a:r>
              <a:rPr lang="en-US" sz="3300" b="1" dirty="0"/>
              <a:t>WAYS</a:t>
            </a:r>
            <a:r>
              <a:rPr lang="en-US" sz="3300" b="1" dirty="0">
                <a:solidFill>
                  <a:srgbClr val="603B14"/>
                </a:solidFill>
              </a:rPr>
              <a:t> </a:t>
            </a:r>
            <a:r>
              <a:rPr lang="en-US" sz="3300" b="1" dirty="0"/>
              <a:t>AND</a:t>
            </a:r>
            <a:r>
              <a:rPr lang="en-US" sz="3300" b="1" dirty="0">
                <a:solidFill>
                  <a:srgbClr val="603B14"/>
                </a:solidFill>
              </a:rPr>
              <a:t> </a:t>
            </a:r>
            <a:r>
              <a:rPr lang="en-US" sz="3300" b="1" dirty="0"/>
              <a:t>MEANS</a:t>
            </a:r>
            <a:r>
              <a:rPr lang="en-US" sz="3300" b="1" dirty="0">
                <a:solidFill>
                  <a:srgbClr val="603B14"/>
                </a:solidFill>
              </a:rPr>
              <a:t> </a:t>
            </a:r>
            <a:r>
              <a:rPr lang="en-US" sz="3300" b="1" dirty="0"/>
              <a:t>COMMITTEE</a:t>
            </a:r>
          </a:p>
        </p:txBody>
      </p:sp>
      <p:graphicFrame>
        <p:nvGraphicFramePr>
          <p:cNvPr id="3" name="Table 2">
            <a:extLst>
              <a:ext uri="{FF2B5EF4-FFF2-40B4-BE49-F238E27FC236}">
                <a16:creationId xmlns:a16="http://schemas.microsoft.com/office/drawing/2014/main" id="{5BAE4933-F1C3-4ED1-8536-1CE2B9BD699B}"/>
              </a:ext>
            </a:extLst>
          </p:cNvPr>
          <p:cNvGraphicFramePr>
            <a:graphicFrameLocks noGrp="1"/>
          </p:cNvGraphicFramePr>
          <p:nvPr>
            <p:extLst>
              <p:ext uri="{D42A27DB-BD31-4B8C-83A1-F6EECF244321}">
                <p14:modId xmlns:p14="http://schemas.microsoft.com/office/powerpoint/2010/main" val="1202486661"/>
              </p:ext>
            </p:extLst>
          </p:nvPr>
        </p:nvGraphicFramePr>
        <p:xfrm>
          <a:off x="76200" y="668646"/>
          <a:ext cx="8826507" cy="5764194"/>
        </p:xfrm>
        <a:graphic>
          <a:graphicData uri="http://schemas.openxmlformats.org/drawingml/2006/table">
            <a:tbl>
              <a:tblPr firstRow="1" firstCol="1" bandRow="1">
                <a:tableStyleId>{5C22544A-7EE6-4342-B048-85BDC9FD1C3A}</a:tableStyleId>
              </a:tblPr>
              <a:tblGrid>
                <a:gridCol w="4423970">
                  <a:extLst>
                    <a:ext uri="{9D8B030D-6E8A-4147-A177-3AD203B41FA5}">
                      <a16:colId xmlns:a16="http://schemas.microsoft.com/office/drawing/2014/main" val="3025419714"/>
                    </a:ext>
                  </a:extLst>
                </a:gridCol>
                <a:gridCol w="153827">
                  <a:extLst>
                    <a:ext uri="{9D8B030D-6E8A-4147-A177-3AD203B41FA5}">
                      <a16:colId xmlns:a16="http://schemas.microsoft.com/office/drawing/2014/main" val="3102550678"/>
                    </a:ext>
                  </a:extLst>
                </a:gridCol>
                <a:gridCol w="4248710">
                  <a:extLst>
                    <a:ext uri="{9D8B030D-6E8A-4147-A177-3AD203B41FA5}">
                      <a16:colId xmlns:a16="http://schemas.microsoft.com/office/drawing/2014/main" val="86123058"/>
                    </a:ext>
                  </a:extLst>
                </a:gridCol>
              </a:tblGrid>
              <a:tr h="60792">
                <a:tc>
                  <a:txBody>
                    <a:bodyPr/>
                    <a:lstStyle/>
                    <a:p>
                      <a:pPr marL="0" marR="0">
                        <a:spcBef>
                          <a:spcPts val="0"/>
                        </a:spcBef>
                        <a:spcAft>
                          <a:spcPts val="0"/>
                        </a:spcAft>
                      </a:pPr>
                      <a:endParaRPr lang="en-US" sz="2800" dirty="0">
                        <a:effectLst/>
                        <a:latin typeface="+mj-lt"/>
                        <a:ea typeface="Calibri" panose="020F0502020204030204" pitchFamily="34" charset="0"/>
                      </a:endParaRPr>
                    </a:p>
                    <a:p>
                      <a:pPr marL="0" marR="0">
                        <a:spcBef>
                          <a:spcPts val="0"/>
                        </a:spcBef>
                        <a:spcAft>
                          <a:spcPts val="0"/>
                        </a:spcAft>
                      </a:pPr>
                      <a:r>
                        <a:rPr lang="en-US" sz="2800" dirty="0">
                          <a:effectLst/>
                          <a:latin typeface="+mj-lt"/>
                          <a:ea typeface="Calibri" panose="020F0502020204030204" pitchFamily="34" charset="0"/>
                        </a:rPr>
                        <a:t>Committee Member</a:t>
                      </a:r>
                    </a:p>
                  </a:txBody>
                  <a:tcPr marL="47046" marR="47046" marT="0" marB="0" anchor="ctr">
                    <a:noFill/>
                  </a:tcPr>
                </a:tc>
                <a:tc>
                  <a:txBody>
                    <a:bodyPr/>
                    <a:lstStyle/>
                    <a:p>
                      <a:pPr marL="0" marR="0" algn="ctr">
                        <a:spcBef>
                          <a:spcPts val="0"/>
                        </a:spcBef>
                        <a:spcAft>
                          <a:spcPts val="0"/>
                        </a:spcAft>
                      </a:pPr>
                      <a:endParaRPr lang="en-US" sz="2800" dirty="0">
                        <a:effectLst/>
                        <a:latin typeface="+mj-lt"/>
                        <a:ea typeface="Calibri" panose="020F0502020204030204" pitchFamily="34" charset="0"/>
                      </a:endParaRPr>
                    </a:p>
                  </a:txBody>
                  <a:tcPr marL="47046" marR="47046" marT="0" marB="0" anchor="b">
                    <a:noFill/>
                  </a:tcPr>
                </a:tc>
                <a:tc>
                  <a:txBody>
                    <a:bodyPr/>
                    <a:lstStyle/>
                    <a:p>
                      <a:pPr marL="0" marR="0" algn="ctr">
                        <a:spcBef>
                          <a:spcPts val="0"/>
                        </a:spcBef>
                        <a:spcAft>
                          <a:spcPts val="0"/>
                        </a:spcAft>
                      </a:pPr>
                      <a:r>
                        <a:rPr lang="en-US" sz="2800" dirty="0">
                          <a:effectLst/>
                          <a:latin typeface="+mj-lt"/>
                          <a:ea typeface="Calibri" panose="020F0502020204030204" pitchFamily="34" charset="0"/>
                        </a:rPr>
                        <a:t>Term Expires</a:t>
                      </a:r>
                    </a:p>
                  </a:txBody>
                  <a:tcPr marL="47046" marR="47046" marT="0" marB="0" anchor="b">
                    <a:noFill/>
                  </a:tcPr>
                </a:tc>
                <a:extLst>
                  <a:ext uri="{0D108BD9-81ED-4DB2-BD59-A6C34878D82A}">
                    <a16:rowId xmlns:a16="http://schemas.microsoft.com/office/drawing/2014/main" val="1541755637"/>
                  </a:ext>
                </a:extLst>
              </a:tr>
              <a:tr h="602055">
                <a:tc>
                  <a:txBody>
                    <a:bodyPr/>
                    <a:lstStyle/>
                    <a:p>
                      <a:pPr marL="0" marR="0">
                        <a:spcBef>
                          <a:spcPts val="0"/>
                        </a:spcBef>
                        <a:spcAft>
                          <a:spcPts val="0"/>
                        </a:spcAft>
                      </a:pPr>
                      <a:r>
                        <a:rPr lang="en-US" sz="2400" dirty="0">
                          <a:effectLst/>
                          <a:latin typeface="+mj-lt"/>
                        </a:rPr>
                        <a:t>Peter Moustakis, Chair</a:t>
                      </a: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b">
                    <a:noFill/>
                  </a:tcPr>
                </a:tc>
                <a:tc>
                  <a:txBody>
                    <a:bodyPr/>
                    <a:lstStyle/>
                    <a:p>
                      <a:pPr marL="0" marR="0" algn="ctr">
                        <a:spcBef>
                          <a:spcPts val="0"/>
                        </a:spcBef>
                        <a:spcAft>
                          <a:spcPts val="0"/>
                        </a:spcAft>
                      </a:pPr>
                      <a:r>
                        <a:rPr lang="en-US" sz="2400" b="1" dirty="0">
                          <a:solidFill>
                            <a:schemeClr val="tx1"/>
                          </a:solidFill>
                          <a:effectLst/>
                          <a:latin typeface="+mj-lt"/>
                        </a:rPr>
                        <a:t>2020</a:t>
                      </a:r>
                      <a:endParaRPr lang="en-US" sz="2400" b="1" dirty="0">
                        <a:solidFill>
                          <a:schemeClr val="tx1"/>
                        </a:solidFill>
                        <a:effectLst/>
                        <a:latin typeface="+mj-lt"/>
                        <a:ea typeface="Calibri" panose="020F0502020204030204" pitchFamily="34" charset="0"/>
                      </a:endParaRPr>
                    </a:p>
                  </a:txBody>
                  <a:tcPr marL="47046" marR="47046" marT="0" marB="0" anchor="ctr">
                    <a:noFill/>
                  </a:tcPr>
                </a:tc>
                <a:extLst>
                  <a:ext uri="{0D108BD9-81ED-4DB2-BD59-A6C34878D82A}">
                    <a16:rowId xmlns:a16="http://schemas.microsoft.com/office/drawing/2014/main" val="152632375"/>
                  </a:ext>
                </a:extLst>
              </a:tr>
              <a:tr h="547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Elaina Bedio</a:t>
                      </a:r>
                      <a:endParaRPr lang="en-US" sz="2400" b="1" kern="1200" dirty="0">
                        <a:solidFill>
                          <a:schemeClr val="lt1"/>
                        </a:solidFill>
                        <a:effectLst/>
                        <a:latin typeface="+mn-lt"/>
                        <a:ea typeface="Calibri" panose="020F0502020204030204" pitchFamily="34" charset="0"/>
                        <a:cs typeface="+mn-cs"/>
                      </a:endParaRP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b">
                    <a:noFill/>
                  </a:tcPr>
                </a:tc>
                <a:tc>
                  <a:txBody>
                    <a:bodyPr/>
                    <a:lstStyle/>
                    <a:p>
                      <a:pPr marL="0" marR="0" algn="ctr">
                        <a:spcBef>
                          <a:spcPts val="0"/>
                        </a:spcBef>
                        <a:spcAft>
                          <a:spcPts val="0"/>
                        </a:spcAft>
                      </a:pPr>
                      <a:r>
                        <a:rPr lang="en-US" sz="2400" b="1" dirty="0">
                          <a:solidFill>
                            <a:schemeClr val="tx1"/>
                          </a:solidFill>
                          <a:effectLst/>
                          <a:latin typeface="+mj-lt"/>
                        </a:rPr>
                        <a:t>2020</a:t>
                      </a:r>
                      <a:endParaRPr lang="en-US" sz="2400" b="1" dirty="0">
                        <a:solidFill>
                          <a:schemeClr val="tx1"/>
                        </a:solidFill>
                        <a:effectLst/>
                        <a:latin typeface="+mj-lt"/>
                        <a:ea typeface="Calibri" panose="020F0502020204030204" pitchFamily="34" charset="0"/>
                      </a:endParaRPr>
                    </a:p>
                  </a:txBody>
                  <a:tcPr marL="47046" marR="47046" marT="0" marB="0" anchor="ctr">
                    <a:noFill/>
                  </a:tcPr>
                </a:tc>
                <a:extLst>
                  <a:ext uri="{0D108BD9-81ED-4DB2-BD59-A6C34878D82A}">
                    <a16:rowId xmlns:a16="http://schemas.microsoft.com/office/drawing/2014/main" val="430083690"/>
                  </a:ext>
                </a:extLst>
              </a:tr>
              <a:tr h="656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Scott Tuthill</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b">
                    <a:noFill/>
                  </a:tcPr>
                </a:tc>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2021</a:t>
                      </a:r>
                    </a:p>
                  </a:txBody>
                  <a:tcPr marL="47046" marR="47046" marT="0" marB="0" anchor="ctr">
                    <a:noFill/>
                  </a:tcPr>
                </a:tc>
                <a:extLst>
                  <a:ext uri="{0D108BD9-81ED-4DB2-BD59-A6C34878D82A}">
                    <a16:rowId xmlns:a16="http://schemas.microsoft.com/office/drawing/2014/main" val="4183354702"/>
                  </a:ext>
                </a:extLst>
              </a:tr>
              <a:tr h="602055">
                <a:tc>
                  <a:txBody>
                    <a:bodyPr/>
                    <a:lstStyle/>
                    <a:p>
                      <a:pPr marL="0" marR="0">
                        <a:spcBef>
                          <a:spcPts val="0"/>
                        </a:spcBef>
                        <a:spcAft>
                          <a:spcPts val="0"/>
                        </a:spcAft>
                      </a:pPr>
                      <a:r>
                        <a:rPr lang="en-US" sz="2400" dirty="0">
                          <a:effectLst/>
                          <a:latin typeface="+mj-lt"/>
                          <a:ea typeface="Calibri" panose="020F0502020204030204" pitchFamily="34" charset="0"/>
                        </a:rPr>
                        <a:t>Lisa Eastland</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r>
                        <a:rPr lang="en-US" sz="2400" b="1" dirty="0">
                          <a:solidFill>
                            <a:schemeClr val="tx1"/>
                          </a:solidFill>
                          <a:effectLst/>
                          <a:latin typeface="+mj-lt"/>
                        </a:rPr>
                        <a:t>2022</a:t>
                      </a:r>
                      <a:endParaRPr lang="en-US" sz="2400" b="1" dirty="0">
                        <a:solidFill>
                          <a:schemeClr val="tx1"/>
                        </a:solidFill>
                        <a:effectLst/>
                        <a:latin typeface="+mj-lt"/>
                        <a:ea typeface="Calibri" panose="020F0502020204030204" pitchFamily="34" charset="0"/>
                      </a:endParaRPr>
                    </a:p>
                  </a:txBody>
                  <a:tcPr marL="47046" marR="47046" marT="0" marB="0" anchor="ctr">
                    <a:noFill/>
                  </a:tcPr>
                </a:tc>
                <a:extLst>
                  <a:ext uri="{0D108BD9-81ED-4DB2-BD59-A6C34878D82A}">
                    <a16:rowId xmlns:a16="http://schemas.microsoft.com/office/drawing/2014/main" val="4253748310"/>
                  </a:ext>
                </a:extLst>
              </a:tr>
              <a:tr h="625635">
                <a:tc>
                  <a:txBody>
                    <a:bodyPr/>
                    <a:lstStyle/>
                    <a:p>
                      <a:pPr marL="0" marR="0">
                        <a:spcBef>
                          <a:spcPts val="0"/>
                        </a:spcBef>
                        <a:spcAft>
                          <a:spcPts val="0"/>
                        </a:spcAft>
                      </a:pPr>
                      <a:r>
                        <a:rPr lang="en-US" sz="2400" dirty="0">
                          <a:effectLst/>
                          <a:latin typeface="+mj-lt"/>
                        </a:rPr>
                        <a:t>Michael Parisi</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2022</a:t>
                      </a:r>
                    </a:p>
                  </a:txBody>
                  <a:tcPr marL="47046" marR="47046" marT="0" marB="0" anchor="ctr">
                    <a:noFill/>
                  </a:tcPr>
                </a:tc>
                <a:extLst>
                  <a:ext uri="{0D108BD9-81ED-4DB2-BD59-A6C34878D82A}">
                    <a16:rowId xmlns:a16="http://schemas.microsoft.com/office/drawing/2014/main" val="3528527841"/>
                  </a:ext>
                </a:extLst>
              </a:tr>
              <a:tr h="625635">
                <a:tc>
                  <a:txBody>
                    <a:bodyPr/>
                    <a:lstStyle/>
                    <a:p>
                      <a:pPr marL="0" marR="0">
                        <a:spcBef>
                          <a:spcPts val="0"/>
                        </a:spcBef>
                        <a:spcAft>
                          <a:spcPts val="0"/>
                        </a:spcAft>
                      </a:pPr>
                      <a:r>
                        <a:rPr lang="en-US" sz="2400" dirty="0">
                          <a:effectLst/>
                          <a:latin typeface="+mj-lt"/>
                        </a:rPr>
                        <a:t>Danielle Pray</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2022</a:t>
                      </a:r>
                    </a:p>
                  </a:txBody>
                  <a:tcPr marL="47046" marR="47046" marT="0" marB="0" anchor="ctr">
                    <a:noFill/>
                  </a:tcPr>
                </a:tc>
                <a:extLst>
                  <a:ext uri="{0D108BD9-81ED-4DB2-BD59-A6C34878D82A}">
                    <a16:rowId xmlns:a16="http://schemas.microsoft.com/office/drawing/2014/main" val="2904298502"/>
                  </a:ext>
                </a:extLst>
              </a:tr>
              <a:tr h="625635">
                <a:tc>
                  <a:txBody>
                    <a:bodyPr/>
                    <a:lstStyle/>
                    <a:p>
                      <a:pPr marL="0" marR="0">
                        <a:spcBef>
                          <a:spcPts val="0"/>
                        </a:spcBef>
                        <a:spcAft>
                          <a:spcPts val="0"/>
                        </a:spcAft>
                      </a:pPr>
                      <a:r>
                        <a:rPr lang="en-US" sz="2400" dirty="0">
                          <a:effectLst/>
                          <a:latin typeface="+mj-lt"/>
                        </a:rPr>
                        <a:t>Matthew Seiler</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2022</a:t>
                      </a:r>
                    </a:p>
                  </a:txBody>
                  <a:tcPr marL="47046" marR="47046" marT="0" marB="0" anchor="ctr">
                    <a:noFill/>
                  </a:tcPr>
                </a:tc>
                <a:extLst>
                  <a:ext uri="{0D108BD9-81ED-4DB2-BD59-A6C34878D82A}">
                    <a16:rowId xmlns:a16="http://schemas.microsoft.com/office/drawing/2014/main" val="1138639604"/>
                  </a:ext>
                </a:extLst>
              </a:tr>
              <a:tr h="625635">
                <a:tc>
                  <a:txBody>
                    <a:bodyPr/>
                    <a:lstStyle/>
                    <a:p>
                      <a:pPr marL="0" marR="0">
                        <a:spcBef>
                          <a:spcPts val="0"/>
                        </a:spcBef>
                        <a:spcAft>
                          <a:spcPts val="0"/>
                        </a:spcAft>
                      </a:pPr>
                      <a:r>
                        <a:rPr lang="en-US" sz="2400" dirty="0">
                          <a:effectLst/>
                          <a:latin typeface="+mj-lt"/>
                        </a:rPr>
                        <a:t>Sarah Bonnoit, Alternate</a:t>
                      </a:r>
                    </a:p>
                  </a:txBody>
                  <a:tcPr marL="47046" marR="47046" marT="0" marB="0" anchor="ctr">
                    <a:noFill/>
                  </a:tcPr>
                </a:tc>
                <a:tc>
                  <a:txBody>
                    <a:bodyPr/>
                    <a:lstStyle/>
                    <a:p>
                      <a:pPr marL="0" marR="0" algn="ctr">
                        <a:spcBef>
                          <a:spcPts val="0"/>
                        </a:spcBef>
                        <a:spcAft>
                          <a:spcPts val="0"/>
                        </a:spcAft>
                      </a:pPr>
                      <a:endParaRPr lang="en-US" sz="2400" dirty="0">
                        <a:effectLst/>
                        <a:latin typeface="+mj-lt"/>
                        <a:ea typeface="Calibri" panose="020F0502020204030204" pitchFamily="34" charset="0"/>
                      </a:endParaRPr>
                    </a:p>
                  </a:txBody>
                  <a:tcPr marL="47046" marR="47046" marT="0" marB="0" anchor="ctr">
                    <a:noFill/>
                  </a:tcPr>
                </a:tc>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2020</a:t>
                      </a:r>
                    </a:p>
                  </a:txBody>
                  <a:tcPr marL="47046" marR="47046" marT="0" marB="0" anchor="ctr">
                    <a:noFill/>
                  </a:tcPr>
                </a:tc>
                <a:extLst>
                  <a:ext uri="{0D108BD9-81ED-4DB2-BD59-A6C34878D82A}">
                    <a16:rowId xmlns:a16="http://schemas.microsoft.com/office/drawing/2014/main" val="1200940772"/>
                  </a:ext>
                </a:extLst>
              </a:tr>
            </a:tbl>
          </a:graphicData>
        </a:graphic>
      </p:graphicFrame>
    </p:spTree>
    <p:extLst>
      <p:ext uri="{BB962C8B-B14F-4D97-AF65-F5344CB8AC3E}">
        <p14:creationId xmlns:p14="http://schemas.microsoft.com/office/powerpoint/2010/main" val="1537979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76400"/>
            <a:ext cx="8839200" cy="5029200"/>
          </a:xfrm>
        </p:spPr>
        <p:txBody>
          <a:bodyPr>
            <a:normAutofit fontScale="25000" lnSpcReduction="20000"/>
          </a:bodyPr>
          <a:lstStyle/>
          <a:p>
            <a:pPr marL="18288" indent="0">
              <a:lnSpc>
                <a:spcPct val="120000"/>
              </a:lnSpc>
              <a:spcBef>
                <a:spcPts val="700"/>
              </a:spcBef>
              <a:buNone/>
            </a:pPr>
            <a:endParaRPr lang="en-US" sz="1300" b="1" dirty="0">
              <a:effectLst/>
            </a:endParaRPr>
          </a:p>
          <a:p>
            <a:pPr marL="18288" indent="0">
              <a:lnSpc>
                <a:spcPct val="120000"/>
              </a:lnSpc>
              <a:spcBef>
                <a:spcPts val="700"/>
              </a:spcBef>
              <a:buNone/>
            </a:pPr>
            <a:endParaRPr lang="en-US" sz="2600" b="1" dirty="0">
              <a:effectLst/>
            </a:endParaRPr>
          </a:p>
          <a:p>
            <a:pPr marL="18288" indent="0">
              <a:lnSpc>
                <a:spcPct val="120000"/>
              </a:lnSpc>
              <a:spcBef>
                <a:spcPts val="700"/>
              </a:spcBef>
              <a:buNone/>
            </a:pPr>
            <a:r>
              <a:rPr lang="en-US" sz="11100" b="1" dirty="0">
                <a:effectLst/>
              </a:rPr>
              <a:t>Shall the Town vote to raise and appropriate the sum of two hundred thousand dollars ($200,000) to be added to the Bridge Repair and Replacement Capital Reserve Fund, previously established.  </a:t>
            </a:r>
          </a:p>
          <a:p>
            <a:pPr marL="18288" indent="0">
              <a:lnSpc>
                <a:spcPct val="120000"/>
              </a:lnSpc>
              <a:spcBef>
                <a:spcPts val="700"/>
              </a:spcBef>
              <a:buNone/>
            </a:pPr>
            <a:r>
              <a:rPr lang="en-US" sz="11100" b="1" dirty="0">
                <a:effectLst/>
              </a:rPr>
              <a:t>(Majority vote required</a:t>
            </a:r>
            <a:r>
              <a:rPr lang="en-US" sz="11100" dirty="0">
                <a:effectLst/>
              </a:rPr>
              <a:t>)</a:t>
            </a:r>
          </a:p>
          <a:p>
            <a:pPr marL="18288" indent="0">
              <a:buNone/>
            </a:pPr>
            <a:endParaRPr lang="en-US" sz="11100" dirty="0">
              <a:effectLst/>
            </a:endParaRPr>
          </a:p>
          <a:p>
            <a:pPr marL="18288" indent="0">
              <a:buNone/>
            </a:pPr>
            <a:endParaRPr lang="en-US" sz="11100" dirty="0">
              <a:effectLst/>
            </a:endParaRPr>
          </a:p>
          <a:p>
            <a:pPr marL="18288" indent="0">
              <a:buNone/>
            </a:pPr>
            <a:endParaRPr lang="en-US" dirty="0">
              <a:effectLst/>
            </a:endParaRPr>
          </a:p>
          <a:p>
            <a:pPr marL="18288" indent="0">
              <a:buNone/>
            </a:pPr>
            <a:endParaRPr lang="en-US" dirty="0">
              <a:effectLst/>
            </a:endParaRPr>
          </a:p>
          <a:p>
            <a:pPr marL="18288" indent="0">
              <a:buNone/>
            </a:pPr>
            <a:endParaRPr lang="en-US" dirty="0">
              <a:effectLst/>
            </a:endParaRPr>
          </a:p>
          <a:p>
            <a:pPr marL="18288" indent="0">
              <a:buNone/>
            </a:pPr>
            <a:r>
              <a:rPr lang="en-US" dirty="0">
                <a:effectLst/>
              </a:rPr>
              <a:t> </a:t>
            </a:r>
          </a:p>
          <a:p>
            <a:pPr marL="18288" indent="0">
              <a:buNone/>
            </a:pPr>
            <a:endParaRPr lang="en-US" sz="1600" i="1" dirty="0">
              <a:effectLst/>
            </a:endParaRPr>
          </a:p>
          <a:p>
            <a:pPr marL="18288" indent="0">
              <a:buNone/>
            </a:pPr>
            <a:r>
              <a:rPr lang="en-US" sz="7600" i="1" dirty="0">
                <a:effectLst/>
              </a:rPr>
              <a:t>(The Board of Selectmen supports this article by a vote of 4-1-0.)</a:t>
            </a:r>
            <a:endParaRPr lang="en-US" sz="7600" dirty="0">
              <a:effectLst/>
            </a:endParaRPr>
          </a:p>
          <a:p>
            <a:pPr marL="18288" indent="0">
              <a:buNone/>
            </a:pPr>
            <a:r>
              <a:rPr lang="en-US" sz="7600" i="1" dirty="0">
                <a:effectLst/>
              </a:rPr>
              <a:t>(The Ways and Means Committee supports this article by a vote of 6-0-0.)</a:t>
            </a:r>
            <a:r>
              <a:rPr lang="en-US" sz="7600" dirty="0">
                <a:effectLst/>
              </a:rPr>
              <a:t> </a:t>
            </a:r>
          </a:p>
          <a:p>
            <a:pPr marL="18288" indent="0">
              <a:buNone/>
            </a:pPr>
            <a:r>
              <a:rPr lang="en-US" sz="6800" dirty="0">
                <a:effectLst/>
              </a:rPr>
              <a:t>This article has an estimated tax impact of $0.12 per thousand (twelve cents per thousand).</a:t>
            </a:r>
          </a:p>
          <a:p>
            <a:pPr marL="18288" indent="0">
              <a:buNone/>
            </a:pPr>
            <a:r>
              <a:rPr lang="en-US" sz="6800" dirty="0">
                <a:effectLst/>
              </a:rPr>
              <a:t>The Bridge Replacement CRF balance: $408,673.90 as of December 31, 2019.</a:t>
            </a:r>
          </a:p>
          <a:p>
            <a:pPr marL="18288" indent="0">
              <a:buNone/>
            </a:pPr>
            <a:endParaRPr lang="en-US" dirty="0"/>
          </a:p>
        </p:txBody>
      </p:sp>
      <p:sp>
        <p:nvSpPr>
          <p:cNvPr id="3" name="Title 2"/>
          <p:cNvSpPr>
            <a:spLocks noGrp="1"/>
          </p:cNvSpPr>
          <p:nvPr>
            <p:ph type="title"/>
          </p:nvPr>
        </p:nvSpPr>
        <p:spPr>
          <a:xfrm>
            <a:off x="152400" y="1371600"/>
            <a:ext cx="9144000" cy="728663"/>
          </a:xfrm>
        </p:spPr>
        <p:txBody>
          <a:bodyPr/>
          <a:lstStyle/>
          <a:p>
            <a:br>
              <a:rPr lang="en-US" sz="3000" b="1" dirty="0">
                <a:effectLst/>
              </a:rPr>
            </a:br>
            <a:br>
              <a:rPr lang="en-US" sz="3000" b="1" dirty="0">
                <a:effectLst/>
              </a:rPr>
            </a:br>
            <a:br>
              <a:rPr lang="en-US" sz="3000" b="1" dirty="0">
                <a:effectLst/>
              </a:rPr>
            </a:br>
            <a:br>
              <a:rPr lang="en-US" sz="3000" b="1" dirty="0">
                <a:effectLst/>
              </a:rPr>
            </a:br>
            <a:br>
              <a:rPr lang="en-US" sz="3000" b="1" dirty="0">
                <a:effectLst/>
              </a:rPr>
            </a:br>
            <a:br>
              <a:rPr lang="en-US" sz="3000" b="1" dirty="0">
                <a:effectLst/>
              </a:rPr>
            </a:br>
            <a:r>
              <a:rPr lang="en-US" sz="3600" b="1" dirty="0">
                <a:effectLst/>
              </a:rPr>
              <a:t>ARTICLE 30:  </a:t>
            </a:r>
            <a:r>
              <a:rPr lang="en-US" sz="3600" b="1" u="sng" dirty="0">
                <a:effectLst/>
              </a:rPr>
              <a:t>Bridge Repair and Replacement Capital Reserve Fund</a:t>
            </a:r>
            <a:br>
              <a:rPr lang="en-US" sz="3600" dirty="0">
                <a:effectLst/>
              </a:rPr>
            </a:br>
            <a:endParaRPr lang="en-US" sz="3600" dirty="0"/>
          </a:p>
        </p:txBody>
      </p:sp>
      <p:sp>
        <p:nvSpPr>
          <p:cNvPr id="5" name="Slide Number Placeholder 3">
            <a:extLst>
              <a:ext uri="{FF2B5EF4-FFF2-40B4-BE49-F238E27FC236}">
                <a16:creationId xmlns:a16="http://schemas.microsoft.com/office/drawing/2014/main" id="{DA695FA2-BB68-4227-BC0E-8357D7BC5BBC}"/>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40</a:t>
            </a:fld>
            <a:endParaRPr lang="en-US" dirty="0">
              <a:solidFill>
                <a:prstClr val="white">
                  <a:alpha val="60000"/>
                </a:prstClr>
              </a:solidFill>
            </a:endParaRPr>
          </a:p>
        </p:txBody>
      </p:sp>
    </p:spTree>
    <p:extLst>
      <p:ext uri="{BB962C8B-B14F-4D97-AF65-F5344CB8AC3E}">
        <p14:creationId xmlns:p14="http://schemas.microsoft.com/office/powerpoint/2010/main" val="2894672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905000"/>
            <a:ext cx="8686801" cy="4614620"/>
          </a:xfrm>
        </p:spPr>
        <p:txBody>
          <a:bodyPr anchor="t">
            <a:normAutofit fontScale="92500"/>
          </a:bodyPr>
          <a:lstStyle/>
          <a:p>
            <a:pPr marL="18288" indent="0">
              <a:buNone/>
            </a:pPr>
            <a:endParaRPr lang="en-US" sz="2800" b="1" dirty="0">
              <a:effectLst/>
            </a:endParaRPr>
          </a:p>
          <a:p>
            <a:pPr marL="18288" indent="0">
              <a:buNone/>
            </a:pPr>
            <a:r>
              <a:rPr lang="en-US" sz="2800" b="1" dirty="0">
                <a:effectLst/>
              </a:rPr>
              <a:t>Shall the Town vote to raise and appropriate the sum of two hundred fifty-seven thousand dollars ($257,000) to be added to the Fire Rescue Vehicle and Equipment Purchase and Repair Capital Reserve Fund previously established.  (Majority vote required)</a:t>
            </a:r>
          </a:p>
          <a:p>
            <a:pPr marL="18288" indent="0">
              <a:buNone/>
            </a:pPr>
            <a:endParaRPr lang="en-US" sz="3300" b="1" i="1" dirty="0">
              <a:effectLst/>
            </a:endParaRPr>
          </a:p>
          <a:p>
            <a:pPr marL="18288" indent="0">
              <a:buNone/>
            </a:pPr>
            <a:endParaRPr lang="en-US" sz="3300" b="1" i="1" dirty="0">
              <a:effectLst/>
            </a:endParaRPr>
          </a:p>
          <a:p>
            <a:pPr marL="18288" indent="0">
              <a:spcBef>
                <a:spcPts val="0"/>
              </a:spcBef>
              <a:buNone/>
            </a:pPr>
            <a:r>
              <a:rPr lang="en-US" sz="1600" i="1" dirty="0">
                <a:effectLst/>
              </a:rPr>
              <a:t>(The Board of Selectmen supports this article by a vote of 5-0-0.)</a:t>
            </a:r>
            <a:endParaRPr lang="en-US" sz="1600" dirty="0">
              <a:effectLst/>
            </a:endParaRPr>
          </a:p>
          <a:p>
            <a:pPr marL="18288" indent="0">
              <a:spcBef>
                <a:spcPts val="0"/>
              </a:spcBef>
              <a:buNone/>
            </a:pPr>
            <a:r>
              <a:rPr lang="en-US" sz="1600" i="1" dirty="0">
                <a:effectLst/>
              </a:rPr>
              <a:t>(The Ways and Means Committee supports this article by a vote of 6-0-0.)</a:t>
            </a:r>
          </a:p>
          <a:p>
            <a:pPr marL="18288" indent="0">
              <a:spcBef>
                <a:spcPts val="0"/>
              </a:spcBef>
              <a:buNone/>
            </a:pPr>
            <a:r>
              <a:rPr lang="en-US" sz="1600" dirty="0">
                <a:effectLst/>
              </a:rPr>
              <a:t>This article has an estimated tax impact of $ 0.15 per thousand (fifteen cents per thousand)</a:t>
            </a:r>
            <a:r>
              <a:rPr lang="en-US" sz="1600" i="1" dirty="0">
                <a:effectLst/>
              </a:rPr>
              <a:t>.</a:t>
            </a:r>
          </a:p>
          <a:p>
            <a:pPr marL="18288" indent="0">
              <a:spcBef>
                <a:spcPts val="0"/>
              </a:spcBef>
              <a:buNone/>
            </a:pPr>
            <a:r>
              <a:rPr lang="en-US" sz="1600" dirty="0">
                <a:effectLst/>
              </a:rPr>
              <a:t>The Fire Truck CRF balance: $1,288,377.15 as of December 31, 2019.</a:t>
            </a:r>
          </a:p>
          <a:p>
            <a:pPr marL="18288" indent="0">
              <a:spcBef>
                <a:spcPts val="0"/>
              </a:spcBef>
              <a:buNone/>
            </a:pPr>
            <a:endParaRPr lang="en-US" sz="2000" i="1" dirty="0">
              <a:effectLst/>
            </a:endParaRPr>
          </a:p>
        </p:txBody>
      </p:sp>
      <p:sp>
        <p:nvSpPr>
          <p:cNvPr id="3" name="Title 2"/>
          <p:cNvSpPr>
            <a:spLocks noGrp="1"/>
          </p:cNvSpPr>
          <p:nvPr>
            <p:ph type="title"/>
          </p:nvPr>
        </p:nvSpPr>
        <p:spPr>
          <a:xfrm>
            <a:off x="152400" y="533400"/>
            <a:ext cx="8915400" cy="1143000"/>
          </a:xfrm>
        </p:spPr>
        <p:txBody>
          <a:bodyPr/>
          <a:lstStyle/>
          <a:p>
            <a:br>
              <a:rPr lang="en-US" sz="3800" b="1" dirty="0">
                <a:effectLst/>
              </a:rPr>
            </a:br>
            <a:br>
              <a:rPr lang="en-US" sz="3800" b="1" dirty="0">
                <a:effectLst/>
              </a:rPr>
            </a:br>
            <a:r>
              <a:rPr lang="en-US" sz="3800" b="1" dirty="0">
                <a:effectLst/>
              </a:rPr>
              <a:t>ARTICLE 31:  </a:t>
            </a:r>
            <a:r>
              <a:rPr lang="en-US" sz="2800" b="1" dirty="0">
                <a:effectLst/>
              </a:rPr>
              <a:t> </a:t>
            </a:r>
            <a:r>
              <a:rPr lang="en-US" sz="3200" b="1" u="sng" dirty="0">
                <a:effectLst/>
              </a:rPr>
              <a:t>Fire Rescue Vehicle and Equipment Purchase and Repair Capital Reserve Fund</a:t>
            </a:r>
            <a:endParaRPr lang="en-US" sz="3200" dirty="0">
              <a:effectLst/>
            </a:endParaRPr>
          </a:p>
        </p:txBody>
      </p:sp>
      <p:sp>
        <p:nvSpPr>
          <p:cNvPr id="5" name="Slide Number Placeholder 3">
            <a:extLst>
              <a:ext uri="{FF2B5EF4-FFF2-40B4-BE49-F238E27FC236}">
                <a16:creationId xmlns:a16="http://schemas.microsoft.com/office/drawing/2014/main" id="{2A50507B-77FF-4D02-9559-2D4FA559C770}"/>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41</a:t>
            </a:fld>
            <a:endParaRPr lang="en-US" dirty="0">
              <a:solidFill>
                <a:prstClr val="white">
                  <a:alpha val="60000"/>
                </a:prstClr>
              </a:solidFill>
            </a:endParaRPr>
          </a:p>
        </p:txBody>
      </p:sp>
    </p:spTree>
    <p:extLst>
      <p:ext uri="{BB962C8B-B14F-4D97-AF65-F5344CB8AC3E}">
        <p14:creationId xmlns:p14="http://schemas.microsoft.com/office/powerpoint/2010/main" val="3530048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41A925-DE5C-4DBA-87D6-13DBB82D5A30}"/>
              </a:ext>
            </a:extLst>
          </p:cNvPr>
          <p:cNvSpPr>
            <a:spLocks noGrp="1"/>
          </p:cNvSpPr>
          <p:nvPr>
            <p:ph idx="1"/>
          </p:nvPr>
        </p:nvSpPr>
        <p:spPr>
          <a:xfrm>
            <a:off x="152401" y="1905000"/>
            <a:ext cx="8598378" cy="4386263"/>
          </a:xfrm>
        </p:spPr>
        <p:txBody>
          <a:bodyPr>
            <a:noAutofit/>
          </a:bodyPr>
          <a:lstStyle/>
          <a:p>
            <a:pPr marL="18288" indent="0">
              <a:buNone/>
            </a:pPr>
            <a:r>
              <a:rPr lang="en-US" sz="2500" b="1" dirty="0">
                <a:effectLst/>
              </a:rPr>
              <a:t>Shall the Town vote to raise and appropriate the sum of two hundred eighty-seven thousand five hundred dollars ($287,500) for the purpose of constructing a pedestrian/bicycle side path as part of the reconstruction of Amherst Street from Courthouse Road to the Milford town line.  This will be a non-lapsing appropriation per RSA 32:7, VI and will not lapse until the project is completed or by June 30, 2023. (Majority vote required</a:t>
            </a:r>
            <a:r>
              <a:rPr lang="en-US" sz="2500" dirty="0">
                <a:effectLst/>
              </a:rPr>
              <a:t>)</a:t>
            </a:r>
          </a:p>
          <a:p>
            <a:pPr marL="18288" indent="0">
              <a:buNone/>
            </a:pPr>
            <a:r>
              <a:rPr lang="en-US" sz="2500" dirty="0">
                <a:effectLst/>
              </a:rPr>
              <a:t> </a:t>
            </a:r>
          </a:p>
          <a:p>
            <a:pPr marL="18288" indent="0">
              <a:buNone/>
            </a:pPr>
            <a:endParaRPr lang="en-US" sz="2500" dirty="0">
              <a:effectLst/>
            </a:endParaRPr>
          </a:p>
          <a:p>
            <a:pPr marL="18288" indent="0">
              <a:buNone/>
            </a:pPr>
            <a:r>
              <a:rPr lang="en-US" sz="1600" i="1" dirty="0">
                <a:effectLst/>
              </a:rPr>
              <a:t>(The Board of Selectmen supports this article by a vote of 5-0-0.)</a:t>
            </a:r>
            <a:endParaRPr lang="en-US" sz="1600" dirty="0">
              <a:effectLst/>
            </a:endParaRPr>
          </a:p>
          <a:p>
            <a:pPr marL="18288" indent="0">
              <a:buNone/>
            </a:pPr>
            <a:r>
              <a:rPr lang="en-US" sz="1600" i="1" dirty="0">
                <a:effectLst/>
              </a:rPr>
              <a:t>(The Ways and Means Committee supports this article by a vote of 5-0-0.)</a:t>
            </a:r>
          </a:p>
          <a:p>
            <a:pPr marL="18288" indent="0">
              <a:buNone/>
            </a:pPr>
            <a:r>
              <a:rPr lang="en-US" sz="1600" dirty="0">
                <a:effectLst/>
              </a:rPr>
              <a:t>This article has an estimated tax impact of  $0.17 (seventeen cents  per thousand).</a:t>
            </a:r>
          </a:p>
          <a:p>
            <a:pPr marL="18288" indent="0">
              <a:buNone/>
            </a:pPr>
            <a:r>
              <a:rPr lang="en-US" sz="1600" i="1" dirty="0">
                <a:effectLst/>
              </a:rPr>
              <a:t> </a:t>
            </a:r>
            <a:endParaRPr lang="en-US" sz="1600" dirty="0">
              <a:effectLst/>
            </a:endParaRPr>
          </a:p>
        </p:txBody>
      </p:sp>
      <p:sp>
        <p:nvSpPr>
          <p:cNvPr id="3" name="Title 2">
            <a:extLst>
              <a:ext uri="{FF2B5EF4-FFF2-40B4-BE49-F238E27FC236}">
                <a16:creationId xmlns:a16="http://schemas.microsoft.com/office/drawing/2014/main" id="{71A382E9-E721-4594-9588-246DC3E7C32A}"/>
              </a:ext>
            </a:extLst>
          </p:cNvPr>
          <p:cNvSpPr>
            <a:spLocks noGrp="1"/>
          </p:cNvSpPr>
          <p:nvPr>
            <p:ph type="title"/>
          </p:nvPr>
        </p:nvSpPr>
        <p:spPr>
          <a:xfrm>
            <a:off x="129072" y="202405"/>
            <a:ext cx="8598378" cy="728663"/>
          </a:xfrm>
        </p:spPr>
        <p:txBody>
          <a:bodyPr/>
          <a:lstStyle/>
          <a:p>
            <a:r>
              <a:rPr lang="en-US" sz="3600" b="1" dirty="0">
                <a:effectLst/>
              </a:rPr>
              <a:t>ARTICLE 32:  </a:t>
            </a:r>
            <a:r>
              <a:rPr lang="en-US" sz="3600" b="1" u="sng" dirty="0">
                <a:effectLst/>
              </a:rPr>
              <a:t>Amherst Street Side Path</a:t>
            </a:r>
          </a:p>
        </p:txBody>
      </p:sp>
      <p:sp>
        <p:nvSpPr>
          <p:cNvPr id="4" name="Slide Number Placeholder 3">
            <a:extLst>
              <a:ext uri="{FF2B5EF4-FFF2-40B4-BE49-F238E27FC236}">
                <a16:creationId xmlns:a16="http://schemas.microsoft.com/office/drawing/2014/main" id="{BC85EB0D-6FF4-41E0-841C-F441B7F38EF0}"/>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42</a:t>
            </a:fld>
            <a:endParaRPr lang="en-US" dirty="0">
              <a:solidFill>
                <a:prstClr val="white">
                  <a:alpha val="60000"/>
                </a:prstClr>
              </a:solidFill>
            </a:endParaRPr>
          </a:p>
        </p:txBody>
      </p:sp>
    </p:spTree>
    <p:extLst>
      <p:ext uri="{BB962C8B-B14F-4D97-AF65-F5344CB8AC3E}">
        <p14:creationId xmlns:p14="http://schemas.microsoft.com/office/powerpoint/2010/main" val="1332906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7010400" y="6400800"/>
            <a:ext cx="2133600" cy="304800"/>
          </a:xfrm>
        </p:spPr>
        <p:txBody>
          <a:bodyPr/>
          <a:lstStyle/>
          <a:p>
            <a:pPr algn="r"/>
            <a:fld id="{783B0A90-14C0-49C5-9C7F-55C0D56C680C}" type="slidenum">
              <a:rPr lang="en-US" smtClean="0">
                <a:solidFill>
                  <a:prstClr val="white">
                    <a:alpha val="60000"/>
                  </a:prstClr>
                </a:solidFill>
              </a:rPr>
              <a:pPr algn="r"/>
              <a:t>43</a:t>
            </a:fld>
            <a:endParaRPr lang="en-US" dirty="0">
              <a:solidFill>
                <a:prstClr val="white">
                  <a:alpha val="60000"/>
                </a:prstClr>
              </a:solidFill>
            </a:endParaRPr>
          </a:p>
        </p:txBody>
      </p:sp>
      <p:sp>
        <p:nvSpPr>
          <p:cNvPr id="5" name="Title 2"/>
          <p:cNvSpPr>
            <a:spLocks noGrp="1"/>
          </p:cNvSpPr>
          <p:nvPr>
            <p:ph type="title"/>
          </p:nvPr>
        </p:nvSpPr>
        <p:spPr>
          <a:xfrm>
            <a:off x="381000" y="12915"/>
            <a:ext cx="8763000" cy="1181606"/>
          </a:xfrm>
        </p:spPr>
        <p:txBody>
          <a:bodyPr/>
          <a:lstStyle/>
          <a:p>
            <a:pPr marL="0" marR="0">
              <a:spcBef>
                <a:spcPts val="0"/>
              </a:spcBef>
              <a:spcAft>
                <a:spcPts val="0"/>
              </a:spcAft>
            </a:pPr>
            <a:r>
              <a:rPr lang="en-US" sz="3600" b="1" dirty="0">
                <a:effectLst/>
              </a:rPr>
              <a:t>ARTICLE 33: </a:t>
            </a:r>
            <a:r>
              <a:rPr lang="en-US" sz="3600" b="1" dirty="0">
                <a:effectLst/>
                <a:ea typeface="Times New Roman" panose="02020603050405020304" pitchFamily="18" charset="0"/>
              </a:rPr>
              <a:t> </a:t>
            </a:r>
            <a:r>
              <a:rPr lang="en-US" sz="3600" b="1" u="sng" dirty="0">
                <a:effectLst/>
                <a:ea typeface="Times New Roman" panose="02020603050405020304" pitchFamily="18" charset="0"/>
              </a:rPr>
              <a:t>Police Union Contract</a:t>
            </a:r>
            <a:r>
              <a:rPr lang="en-US" sz="3600" b="1" dirty="0">
                <a:effectLst/>
                <a:ea typeface="Times New Roman" panose="02020603050405020304" pitchFamily="18" charset="0"/>
              </a:rPr>
              <a:t>  </a:t>
            </a:r>
            <a:br>
              <a:rPr lang="en-US" sz="3600" dirty="0">
                <a:effectLst/>
                <a:ea typeface="Times New Roman" panose="02020603050405020304" pitchFamily="18" charset="0"/>
              </a:rPr>
            </a:br>
            <a:endParaRPr lang="en-US" sz="3600" b="1" dirty="0">
              <a:effectLst/>
            </a:endParaRPr>
          </a:p>
        </p:txBody>
      </p:sp>
      <p:sp>
        <p:nvSpPr>
          <p:cNvPr id="2" name="Rectangle 1">
            <a:extLst>
              <a:ext uri="{FF2B5EF4-FFF2-40B4-BE49-F238E27FC236}">
                <a16:creationId xmlns:a16="http://schemas.microsoft.com/office/drawing/2014/main" id="{587E087E-287E-43A9-B78B-F280D9BD433C}"/>
              </a:ext>
            </a:extLst>
          </p:cNvPr>
          <p:cNvSpPr/>
          <p:nvPr/>
        </p:nvSpPr>
        <p:spPr>
          <a:xfrm>
            <a:off x="190500" y="614050"/>
            <a:ext cx="8763000" cy="6370975"/>
          </a:xfrm>
          <a:prstGeom prst="rect">
            <a:avLst/>
          </a:prstGeom>
        </p:spPr>
        <p:txBody>
          <a:bodyPr wrap="square">
            <a:spAutoFit/>
          </a:bodyPr>
          <a:lstStyle/>
          <a:p>
            <a:r>
              <a:rPr lang="en-US" sz="2200" b="1" dirty="0"/>
              <a:t>Shall the Town vote to approve the cost items in a four (4) year collective bargaining agreement (beginning July 1, 2020 through June 30, 2024) reached between the Board of Selectmen and the American Federation of State, County, and Municipal Employees Local 3657 (Police Union) and further to raise and appropriate the sum of  forty-six thousand, two hundred and twenty-one dollars ($46,221) for the current fiscal year, such sum representing the additional costs attributable to the increase in salaries and benefits over those of the appropriation at current staffing levels. (Majority vote required)</a:t>
            </a:r>
          </a:p>
          <a:p>
            <a:r>
              <a:rPr lang="en-US" sz="2200" b="1" dirty="0"/>
              <a:t> </a:t>
            </a:r>
          </a:p>
          <a:p>
            <a:r>
              <a:rPr lang="en-US" sz="2200" b="1" dirty="0"/>
              <a:t>	Year Two     (2) FY 22                  $ 44,864</a:t>
            </a:r>
            <a:endParaRPr lang="en-US" sz="2200" dirty="0"/>
          </a:p>
          <a:p>
            <a:r>
              <a:rPr lang="en-US" sz="2200" b="1" dirty="0"/>
              <a:t>	Year Three  (3) FY 23                  $ 40,481</a:t>
            </a:r>
            <a:endParaRPr lang="en-US" sz="2200" dirty="0"/>
          </a:p>
          <a:p>
            <a:r>
              <a:rPr lang="en-US" sz="2200" b="1" dirty="0"/>
              <a:t>	Year Four    (4) FY 24		   </a:t>
            </a:r>
            <a:r>
              <a:rPr lang="en-US" sz="2200" b="1" u="sng" dirty="0"/>
              <a:t>$ 36,027</a:t>
            </a:r>
            <a:endParaRPr lang="en-US" sz="2200" dirty="0"/>
          </a:p>
          <a:p>
            <a:r>
              <a:rPr lang="en-US" sz="2200" b="1" dirty="0"/>
              <a:t>				TOTAL  $167,593</a:t>
            </a:r>
          </a:p>
          <a:p>
            <a:endParaRPr lang="en-US" sz="1200" dirty="0"/>
          </a:p>
          <a:p>
            <a:r>
              <a:rPr lang="en-US" sz="1600" i="1" dirty="0"/>
              <a:t>(The Board of Selectmen supports this article by a vote of 5-0-0.)</a:t>
            </a:r>
            <a:endParaRPr lang="en-US" sz="1600" dirty="0"/>
          </a:p>
          <a:p>
            <a:r>
              <a:rPr lang="en-US" sz="1600" i="1" dirty="0"/>
              <a:t>(The Ways and Means Committee supports this article by a vote of 5-0-0.)</a:t>
            </a:r>
            <a:endParaRPr lang="en-US" sz="1600" dirty="0"/>
          </a:p>
          <a:p>
            <a:r>
              <a:rPr lang="en-US" sz="1600" dirty="0"/>
              <a:t>This article has an estimated tax impact of $0.03 (three cents) per thousand.</a:t>
            </a:r>
          </a:p>
          <a:p>
            <a:r>
              <a:rPr lang="en-US" sz="1600" dirty="0"/>
              <a:t> </a:t>
            </a:r>
          </a:p>
        </p:txBody>
      </p:sp>
    </p:spTree>
    <p:extLst>
      <p:ext uri="{BB962C8B-B14F-4D97-AF65-F5344CB8AC3E}">
        <p14:creationId xmlns:p14="http://schemas.microsoft.com/office/powerpoint/2010/main" val="3915301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E548-5A6F-4058-BD02-E0CBECA5FB8F}"/>
              </a:ext>
            </a:extLst>
          </p:cNvPr>
          <p:cNvSpPr>
            <a:spLocks noGrp="1"/>
          </p:cNvSpPr>
          <p:nvPr>
            <p:ph idx="1"/>
          </p:nvPr>
        </p:nvSpPr>
        <p:spPr>
          <a:xfrm>
            <a:off x="457200" y="1809929"/>
            <a:ext cx="8077200" cy="4572000"/>
          </a:xfrm>
        </p:spPr>
        <p:txBody>
          <a:bodyPr>
            <a:normAutofit fontScale="92500" lnSpcReduction="20000"/>
          </a:bodyPr>
          <a:lstStyle/>
          <a:p>
            <a:pPr marL="0" indent="0">
              <a:spcBef>
                <a:spcPts val="0"/>
              </a:spcBef>
              <a:buNone/>
            </a:pPr>
            <a:r>
              <a:rPr lang="en-US" sz="3400" b="1" dirty="0">
                <a:effectLst/>
                <a:ea typeface="Times New Roman" panose="02020603050405020304" pitchFamily="18" charset="0"/>
              </a:rPr>
              <a:t>Shall the Town, if Article 33 – Police Union Contract is defeated, authorize the Board of Selectmen to call one special meeting, at its option, to address Article 33 – cost items only. (Majority vote required)</a:t>
            </a:r>
            <a:r>
              <a:rPr lang="en-US" sz="3400" b="1" i="1" dirty="0">
                <a:effectLst/>
                <a:ea typeface="Times New Roman" panose="02020603050405020304" pitchFamily="18" charset="0"/>
              </a:rPr>
              <a:t>   </a:t>
            </a:r>
            <a:endParaRPr lang="en-US" sz="3400" b="1" dirty="0">
              <a:effectLst/>
              <a:ea typeface="Times New Roman" panose="02020603050405020304" pitchFamily="18" charset="0"/>
            </a:endParaRPr>
          </a:p>
          <a:p>
            <a:pPr marL="0">
              <a:spcBef>
                <a:spcPts val="0"/>
              </a:spcBef>
            </a:pPr>
            <a:endParaRPr lang="en-US" sz="3200" b="1" i="1"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2400" b="1" i="1"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2400" b="1" i="1"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2400" b="1" i="1" dirty="0">
              <a:effectLst/>
              <a:latin typeface="Times New Roman" panose="02020603050405020304" pitchFamily="18" charset="0"/>
              <a:ea typeface="Times New Roman" panose="02020603050405020304" pitchFamily="18" charset="0"/>
            </a:endParaRPr>
          </a:p>
          <a:p>
            <a:pPr marL="0" indent="0">
              <a:spcBef>
                <a:spcPts val="0"/>
              </a:spcBef>
              <a:buNone/>
            </a:pPr>
            <a:endParaRPr lang="en-US" sz="2400" b="1" i="1" dirty="0">
              <a:effectLst/>
              <a:latin typeface="Times New Roman" panose="02020603050405020304" pitchFamily="18" charset="0"/>
              <a:ea typeface="Times New Roman" panose="02020603050405020304" pitchFamily="18" charset="0"/>
            </a:endParaRPr>
          </a:p>
          <a:p>
            <a:pPr marL="0" indent="0">
              <a:spcBef>
                <a:spcPts val="0"/>
              </a:spcBef>
              <a:buNone/>
            </a:pPr>
            <a:r>
              <a:rPr lang="en-US" sz="1800" i="1" dirty="0">
                <a:effectLst/>
                <a:latin typeface="Times New Roman" panose="02020603050405020304" pitchFamily="18" charset="0"/>
                <a:ea typeface="Times New Roman" panose="02020603050405020304" pitchFamily="18" charset="0"/>
              </a:rPr>
              <a:t>(The Board of Selectmen supports this article by a vote of  5-0-0.)</a:t>
            </a:r>
            <a:endParaRPr lang="en-US" sz="1800" dirty="0">
              <a:effectLst/>
              <a:latin typeface="Times New Roman" panose="02020603050405020304" pitchFamily="18" charset="0"/>
              <a:ea typeface="Times New Roman" panose="02020603050405020304" pitchFamily="18" charset="0"/>
            </a:endParaRPr>
          </a:p>
          <a:p>
            <a:pPr marL="0" indent="0">
              <a:spcBef>
                <a:spcPts val="0"/>
              </a:spcBef>
              <a:buNone/>
            </a:pPr>
            <a:r>
              <a:rPr lang="en-US" sz="1800" i="1" dirty="0">
                <a:effectLst/>
                <a:latin typeface="Times New Roman" panose="02020603050405020304" pitchFamily="18" charset="0"/>
                <a:ea typeface="Times New Roman" panose="02020603050405020304" pitchFamily="18" charset="0"/>
              </a:rPr>
              <a:t>(The Ways and Means Committee supports this article by a vote of  5-0-0.)</a:t>
            </a:r>
          </a:p>
          <a:p>
            <a:pPr marL="0" indent="0">
              <a:spcBef>
                <a:spcPts val="0"/>
              </a:spcBef>
              <a:buNone/>
            </a:pPr>
            <a:r>
              <a:rPr lang="en-US" sz="1800" dirty="0">
                <a:effectLst/>
                <a:latin typeface="Times New Roman" panose="02020603050405020304" pitchFamily="18" charset="0"/>
                <a:ea typeface="Times New Roman" panose="02020603050405020304" pitchFamily="18" charset="0"/>
              </a:rPr>
              <a:t>This article has no tax impact.</a:t>
            </a:r>
          </a:p>
          <a:p>
            <a:pPr marL="18288" indent="0">
              <a:buNone/>
            </a:pPr>
            <a:r>
              <a:rPr lang="en-US" sz="1800" i="1" dirty="0">
                <a:effectLst/>
              </a:rPr>
              <a:t> </a:t>
            </a:r>
            <a:endParaRPr lang="en-US" sz="1800" dirty="0">
              <a:effectLst/>
            </a:endParaRPr>
          </a:p>
          <a:p>
            <a:endParaRPr lang="en-US" dirty="0"/>
          </a:p>
        </p:txBody>
      </p:sp>
      <p:sp>
        <p:nvSpPr>
          <p:cNvPr id="3" name="Title 2">
            <a:extLst>
              <a:ext uri="{FF2B5EF4-FFF2-40B4-BE49-F238E27FC236}">
                <a16:creationId xmlns:a16="http://schemas.microsoft.com/office/drawing/2014/main" id="{B46435DD-AD12-4E55-B182-75FF16230603}"/>
              </a:ext>
            </a:extLst>
          </p:cNvPr>
          <p:cNvSpPr>
            <a:spLocks noGrp="1"/>
          </p:cNvSpPr>
          <p:nvPr>
            <p:ph type="title"/>
          </p:nvPr>
        </p:nvSpPr>
        <p:spPr>
          <a:xfrm>
            <a:off x="152400" y="0"/>
            <a:ext cx="8382000" cy="1981200"/>
          </a:xfrm>
        </p:spPr>
        <p:txBody>
          <a:bodyPr/>
          <a:lstStyle/>
          <a:p>
            <a:br>
              <a:rPr lang="en-US" dirty="0">
                <a:effectLst/>
              </a:rPr>
            </a:br>
            <a:br>
              <a:rPr lang="en-US" dirty="0">
                <a:effectLst/>
              </a:rPr>
            </a:br>
            <a:br>
              <a:rPr lang="en-US" dirty="0">
                <a:effectLst/>
              </a:rPr>
            </a:br>
            <a:br>
              <a:rPr lang="en-US" dirty="0">
                <a:effectLst/>
              </a:rPr>
            </a:br>
            <a:br>
              <a:rPr lang="en-US" dirty="0">
                <a:effectLst/>
              </a:rPr>
            </a:br>
            <a:br>
              <a:rPr lang="en-US" dirty="0">
                <a:effectLst/>
              </a:rPr>
            </a:br>
            <a:endParaRPr lang="en-US" dirty="0"/>
          </a:p>
        </p:txBody>
      </p:sp>
      <p:sp>
        <p:nvSpPr>
          <p:cNvPr id="4" name="Slide Number Placeholder 3">
            <a:extLst>
              <a:ext uri="{FF2B5EF4-FFF2-40B4-BE49-F238E27FC236}">
                <a16:creationId xmlns:a16="http://schemas.microsoft.com/office/drawing/2014/main" id="{9FD66FAE-E417-4E88-AC28-271C26332811}"/>
              </a:ext>
            </a:extLst>
          </p:cNvPr>
          <p:cNvSpPr>
            <a:spLocks noGrp="1"/>
          </p:cNvSpPr>
          <p:nvPr>
            <p:ph type="sldNum" sz="quarter" idx="11"/>
          </p:nvPr>
        </p:nvSpPr>
        <p:spPr>
          <a:xfrm>
            <a:off x="8534400" y="6553200"/>
            <a:ext cx="2133600" cy="304800"/>
          </a:xfrm>
        </p:spPr>
        <p:txBody>
          <a:bodyPr/>
          <a:lstStyle/>
          <a:p>
            <a:fld id="{783B0A90-14C0-49C5-9C7F-55C0D56C680C}" type="slidenum">
              <a:rPr lang="en-US" smtClean="0">
                <a:solidFill>
                  <a:prstClr val="white">
                    <a:alpha val="60000"/>
                  </a:prstClr>
                </a:solidFill>
              </a:rPr>
              <a:pPr/>
              <a:t>44</a:t>
            </a:fld>
            <a:endParaRPr lang="en-US" dirty="0">
              <a:solidFill>
                <a:prstClr val="white">
                  <a:alpha val="60000"/>
                </a:prstClr>
              </a:solidFill>
            </a:endParaRPr>
          </a:p>
        </p:txBody>
      </p:sp>
      <p:sp>
        <p:nvSpPr>
          <p:cNvPr id="5" name="Rectangle 4">
            <a:extLst>
              <a:ext uri="{FF2B5EF4-FFF2-40B4-BE49-F238E27FC236}">
                <a16:creationId xmlns:a16="http://schemas.microsoft.com/office/drawing/2014/main" id="{3DA00EFF-38B7-47E9-B0E6-B66BF83C1F60}"/>
              </a:ext>
            </a:extLst>
          </p:cNvPr>
          <p:cNvSpPr/>
          <p:nvPr/>
        </p:nvSpPr>
        <p:spPr>
          <a:xfrm>
            <a:off x="152400" y="304800"/>
            <a:ext cx="8839200" cy="1200329"/>
          </a:xfrm>
          <a:prstGeom prst="rect">
            <a:avLst/>
          </a:prstGeom>
        </p:spPr>
        <p:txBody>
          <a:bodyPr wrap="square">
            <a:spAutoFit/>
          </a:bodyPr>
          <a:lstStyle/>
          <a:p>
            <a:pPr marR="0">
              <a:spcBef>
                <a:spcPts val="0"/>
              </a:spcBef>
              <a:spcAft>
                <a:spcPts val="0"/>
              </a:spcAft>
            </a:pPr>
            <a:r>
              <a:rPr lang="en-US" sz="3600" b="1" dirty="0">
                <a:latin typeface="Times New Roman" panose="02020603050405020304" pitchFamily="18" charset="0"/>
                <a:ea typeface="Times New Roman" panose="02020603050405020304" pitchFamily="18" charset="0"/>
              </a:rPr>
              <a:t>ARTICLE 34:  </a:t>
            </a:r>
            <a:r>
              <a:rPr lang="en-US" sz="3600" b="1" u="sng" dirty="0">
                <a:latin typeface="Times New Roman" panose="02020603050405020304" pitchFamily="18" charset="0"/>
                <a:ea typeface="Times New Roman" panose="02020603050405020304" pitchFamily="18" charset="0"/>
              </a:rPr>
              <a:t>Special Meeting if Collective Bargaining Agreement is Defeated</a:t>
            </a:r>
            <a:r>
              <a:rPr lang="en-US" sz="3600" b="1" dirty="0">
                <a:latin typeface="Times New Roman" panose="02020603050405020304" pitchFamily="18" charset="0"/>
                <a:ea typeface="Times New Roman" panose="02020603050405020304" pitchFamily="18" charset="0"/>
              </a:rPr>
              <a:t>   </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7213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C198D-F18C-4150-AB48-757C0333F569}"/>
              </a:ext>
            </a:extLst>
          </p:cNvPr>
          <p:cNvSpPr>
            <a:spLocks noGrp="1"/>
          </p:cNvSpPr>
          <p:nvPr>
            <p:ph idx="1"/>
          </p:nvPr>
        </p:nvSpPr>
        <p:spPr>
          <a:xfrm>
            <a:off x="387110" y="1371600"/>
            <a:ext cx="8369779" cy="4993341"/>
          </a:xfrm>
        </p:spPr>
        <p:txBody>
          <a:bodyPr>
            <a:normAutofit lnSpcReduction="10000"/>
          </a:bodyPr>
          <a:lstStyle/>
          <a:p>
            <a:pPr marL="18288" indent="0">
              <a:buNone/>
            </a:pPr>
            <a:r>
              <a:rPr lang="en-US" sz="2800" b="1" dirty="0">
                <a:effectLst/>
              </a:rPr>
              <a:t>Shall the Town vote to discontinue the Peabody Mill Environmental Center (PMEC) Revolving Fund established by vote at Town Meeting in March of 2001 pursuant to RSA 31:95-d, with said fund including accumulated interest to date of withdrawal to be transferred to the town’s unassigned fund balance.</a:t>
            </a:r>
          </a:p>
          <a:p>
            <a:pPr marL="18288" indent="0">
              <a:buNone/>
            </a:pPr>
            <a:r>
              <a:rPr lang="en-US" sz="2500" b="1" dirty="0">
                <a:effectLst/>
              </a:rPr>
              <a:t> </a:t>
            </a:r>
          </a:p>
          <a:p>
            <a:pPr marL="18288" indent="0">
              <a:buNone/>
            </a:pPr>
            <a:endParaRPr lang="en-US" b="1" dirty="0">
              <a:effectLst/>
            </a:endParaRPr>
          </a:p>
          <a:p>
            <a:pPr marL="18288" indent="0">
              <a:buNone/>
            </a:pPr>
            <a:endParaRPr lang="en-US" b="1" dirty="0">
              <a:effectLst/>
            </a:endParaRPr>
          </a:p>
          <a:p>
            <a:pPr marL="18288" indent="0">
              <a:buNone/>
            </a:pPr>
            <a:r>
              <a:rPr lang="en-US" sz="1600" i="1" dirty="0">
                <a:effectLst/>
              </a:rPr>
              <a:t>(The Board of Selectmen supports this article by a vote of  5-0-0.)</a:t>
            </a:r>
            <a:endParaRPr lang="en-US" sz="1600" dirty="0">
              <a:effectLst/>
            </a:endParaRPr>
          </a:p>
          <a:p>
            <a:pPr marL="18288" indent="0">
              <a:buNone/>
            </a:pPr>
            <a:r>
              <a:rPr lang="en-US" sz="1600" i="1" dirty="0">
                <a:effectLst/>
              </a:rPr>
              <a:t>(The Ways and Means Committee supports this article by a vote of 6-0-0.)</a:t>
            </a:r>
            <a:endParaRPr lang="en-US" sz="1600" dirty="0">
              <a:effectLst/>
            </a:endParaRPr>
          </a:p>
          <a:p>
            <a:pPr marL="18288" indent="0">
              <a:buNone/>
            </a:pPr>
            <a:r>
              <a:rPr lang="en-US" sz="1600" dirty="0">
                <a:effectLst/>
              </a:rPr>
              <a:t> This article has no tax impact.</a:t>
            </a:r>
          </a:p>
          <a:p>
            <a:endParaRPr lang="en-US" dirty="0"/>
          </a:p>
        </p:txBody>
      </p:sp>
      <p:sp>
        <p:nvSpPr>
          <p:cNvPr id="3" name="Title 2">
            <a:extLst>
              <a:ext uri="{FF2B5EF4-FFF2-40B4-BE49-F238E27FC236}">
                <a16:creationId xmlns:a16="http://schemas.microsoft.com/office/drawing/2014/main" id="{90C086C2-D798-4425-BC0B-B6200EB0BA97}"/>
              </a:ext>
            </a:extLst>
          </p:cNvPr>
          <p:cNvSpPr>
            <a:spLocks noGrp="1"/>
          </p:cNvSpPr>
          <p:nvPr>
            <p:ph type="title"/>
          </p:nvPr>
        </p:nvSpPr>
        <p:spPr>
          <a:xfrm>
            <a:off x="387111" y="407333"/>
            <a:ext cx="8369778" cy="728663"/>
          </a:xfrm>
        </p:spPr>
        <p:txBody>
          <a:bodyPr/>
          <a:lstStyle/>
          <a:p>
            <a:r>
              <a:rPr lang="en-US" sz="3200" b="1" dirty="0">
                <a:effectLst/>
              </a:rPr>
              <a:t>ARTICLE 35:  </a:t>
            </a:r>
            <a:r>
              <a:rPr lang="en-US" sz="3200" b="1" u="sng" dirty="0">
                <a:effectLst/>
              </a:rPr>
              <a:t>Discontinue Peabody Mills Environmental Center Revolving Account</a:t>
            </a:r>
          </a:p>
        </p:txBody>
      </p:sp>
      <p:sp>
        <p:nvSpPr>
          <p:cNvPr id="4" name="Slide Number Placeholder 3">
            <a:extLst>
              <a:ext uri="{FF2B5EF4-FFF2-40B4-BE49-F238E27FC236}">
                <a16:creationId xmlns:a16="http://schemas.microsoft.com/office/drawing/2014/main" id="{6F7F9DDD-8C6E-4DF3-9F39-725029D82D7A}"/>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45</a:t>
            </a:fld>
            <a:endParaRPr lang="en-US" dirty="0">
              <a:solidFill>
                <a:prstClr val="white">
                  <a:alpha val="60000"/>
                </a:prstClr>
              </a:solidFill>
            </a:endParaRPr>
          </a:p>
        </p:txBody>
      </p:sp>
    </p:spTree>
    <p:extLst>
      <p:ext uri="{BB962C8B-B14F-4D97-AF65-F5344CB8AC3E}">
        <p14:creationId xmlns:p14="http://schemas.microsoft.com/office/powerpoint/2010/main" val="665783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1CADB9-2750-4C7E-93D8-EB54FABF49F7}"/>
              </a:ext>
            </a:extLst>
          </p:cNvPr>
          <p:cNvSpPr>
            <a:spLocks noGrp="1"/>
          </p:cNvSpPr>
          <p:nvPr>
            <p:ph idx="1"/>
          </p:nvPr>
        </p:nvSpPr>
        <p:spPr>
          <a:xfrm>
            <a:off x="224725" y="1814594"/>
            <a:ext cx="8458200" cy="4495799"/>
          </a:xfrm>
        </p:spPr>
        <p:txBody>
          <a:bodyPr>
            <a:normAutofit fontScale="92500" lnSpcReduction="20000"/>
          </a:bodyPr>
          <a:lstStyle/>
          <a:p>
            <a:pPr marL="18288" indent="0">
              <a:buNone/>
            </a:pPr>
            <a:r>
              <a:rPr lang="en-US" sz="2800" b="1" dirty="0">
                <a:effectLst/>
              </a:rPr>
              <a:t>Shall the Town vote to raise and appropriate the sum of  $104,000 to be placed in the Recreation Department Revolving Account established at Town Meeting in March of 2001.  The funds shall come from the unassigned fund balance and represent the monies available as a result of the passage of the preceding article (35) and no part of this appropriation shall be raised through taxation.  This article is contingent on the passage of Article 35.</a:t>
            </a:r>
          </a:p>
          <a:p>
            <a:pPr marL="18288" indent="0">
              <a:buNone/>
            </a:pPr>
            <a:r>
              <a:rPr lang="en-US" dirty="0">
                <a:effectLst/>
              </a:rPr>
              <a:t> </a:t>
            </a:r>
          </a:p>
          <a:p>
            <a:pPr marL="18288" indent="0">
              <a:buNone/>
            </a:pPr>
            <a:endParaRPr lang="en-US" sz="1700" i="1" dirty="0">
              <a:effectLst/>
            </a:endParaRPr>
          </a:p>
          <a:p>
            <a:pPr marL="18288" indent="0">
              <a:spcBef>
                <a:spcPts val="0"/>
              </a:spcBef>
              <a:buNone/>
            </a:pPr>
            <a:r>
              <a:rPr lang="en-US" sz="1800" i="1" dirty="0">
                <a:effectLst/>
              </a:rPr>
              <a:t>(The Board of Selectmen supports this article by a vote of  5-0-0.)</a:t>
            </a:r>
            <a:endParaRPr lang="en-US" sz="1800" dirty="0">
              <a:effectLst/>
            </a:endParaRPr>
          </a:p>
          <a:p>
            <a:pPr marL="18288" indent="0">
              <a:spcBef>
                <a:spcPts val="0"/>
              </a:spcBef>
              <a:buNone/>
            </a:pPr>
            <a:r>
              <a:rPr lang="en-US" sz="1800" i="1" dirty="0">
                <a:effectLst/>
              </a:rPr>
              <a:t>(The Ways and Means Committee supports this article by a vote of  6-0-0.)</a:t>
            </a:r>
            <a:endParaRPr lang="en-US" sz="1800" dirty="0">
              <a:effectLst/>
            </a:endParaRPr>
          </a:p>
          <a:p>
            <a:pPr marL="18288" indent="0">
              <a:spcBef>
                <a:spcPts val="0"/>
              </a:spcBef>
              <a:buNone/>
            </a:pPr>
            <a:r>
              <a:rPr lang="en-US" sz="1800" dirty="0">
                <a:effectLst/>
              </a:rPr>
              <a:t> This article has no tax impact.</a:t>
            </a:r>
          </a:p>
          <a:p>
            <a:endParaRPr lang="en-US" dirty="0"/>
          </a:p>
        </p:txBody>
      </p:sp>
      <p:sp>
        <p:nvSpPr>
          <p:cNvPr id="3" name="Title 2">
            <a:extLst>
              <a:ext uri="{FF2B5EF4-FFF2-40B4-BE49-F238E27FC236}">
                <a16:creationId xmlns:a16="http://schemas.microsoft.com/office/drawing/2014/main" id="{6FABA48D-F99E-41E9-AC28-CBEB78858497}"/>
              </a:ext>
            </a:extLst>
          </p:cNvPr>
          <p:cNvSpPr>
            <a:spLocks noGrp="1"/>
          </p:cNvSpPr>
          <p:nvPr>
            <p:ph type="title"/>
          </p:nvPr>
        </p:nvSpPr>
        <p:spPr>
          <a:xfrm>
            <a:off x="228600" y="491565"/>
            <a:ext cx="8305800" cy="914400"/>
          </a:xfrm>
        </p:spPr>
        <p:txBody>
          <a:bodyPr/>
          <a:lstStyle/>
          <a:p>
            <a:r>
              <a:rPr lang="en-US" sz="3600" b="1" dirty="0">
                <a:effectLst/>
              </a:rPr>
              <a:t>ARTICLE 36:  </a:t>
            </a:r>
            <a:r>
              <a:rPr lang="en-US" sz="3600" b="1" u="sng" dirty="0">
                <a:effectLst/>
              </a:rPr>
              <a:t>Deposit to Recreation Department Revolving Account</a:t>
            </a:r>
          </a:p>
        </p:txBody>
      </p:sp>
      <p:sp>
        <p:nvSpPr>
          <p:cNvPr id="4" name="Slide Number Placeholder 3">
            <a:extLst>
              <a:ext uri="{FF2B5EF4-FFF2-40B4-BE49-F238E27FC236}">
                <a16:creationId xmlns:a16="http://schemas.microsoft.com/office/drawing/2014/main" id="{FE3BA771-7DBA-4EA5-8010-31DD30BCB3AD}"/>
              </a:ext>
            </a:extLst>
          </p:cNvPr>
          <p:cNvSpPr>
            <a:spLocks noGrp="1"/>
          </p:cNvSpPr>
          <p:nvPr>
            <p:ph type="sldNum" sz="quarter" idx="11"/>
          </p:nvPr>
        </p:nvSpPr>
        <p:spPr>
          <a:xfrm>
            <a:off x="8686800" y="6324600"/>
            <a:ext cx="2133600" cy="304800"/>
          </a:xfrm>
        </p:spPr>
        <p:txBody>
          <a:bodyPr/>
          <a:lstStyle/>
          <a:p>
            <a:fld id="{783B0A90-14C0-49C5-9C7F-55C0D56C680C}" type="slidenum">
              <a:rPr lang="en-US" smtClean="0">
                <a:solidFill>
                  <a:prstClr val="white">
                    <a:alpha val="60000"/>
                  </a:prstClr>
                </a:solidFill>
              </a:rPr>
              <a:pPr/>
              <a:t>46</a:t>
            </a:fld>
            <a:endParaRPr lang="en-US" dirty="0">
              <a:solidFill>
                <a:prstClr val="white">
                  <a:alpha val="60000"/>
                </a:prstClr>
              </a:solidFill>
            </a:endParaRPr>
          </a:p>
        </p:txBody>
      </p:sp>
    </p:spTree>
    <p:extLst>
      <p:ext uri="{BB962C8B-B14F-4D97-AF65-F5344CB8AC3E}">
        <p14:creationId xmlns:p14="http://schemas.microsoft.com/office/powerpoint/2010/main" val="2334463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445466545"/>
              </p:ext>
            </p:extLst>
          </p:nvPr>
        </p:nvGraphicFramePr>
        <p:xfrm>
          <a:off x="269755" y="2057400"/>
          <a:ext cx="8604490" cy="3309260"/>
        </p:xfrm>
        <a:graphic>
          <a:graphicData uri="http://schemas.openxmlformats.org/drawingml/2006/table">
            <a:tbl>
              <a:tblPr firstRow="1" bandRow="1">
                <a:tableStyleId>{5C22544A-7EE6-4342-B048-85BDC9FD1C3A}</a:tableStyleId>
              </a:tblPr>
              <a:tblGrid>
                <a:gridCol w="1096047">
                  <a:extLst>
                    <a:ext uri="{9D8B030D-6E8A-4147-A177-3AD203B41FA5}">
                      <a16:colId xmlns:a16="http://schemas.microsoft.com/office/drawing/2014/main" val="20000"/>
                    </a:ext>
                  </a:extLst>
                </a:gridCol>
                <a:gridCol w="2345748">
                  <a:extLst>
                    <a:ext uri="{9D8B030D-6E8A-4147-A177-3AD203B41FA5}">
                      <a16:colId xmlns:a16="http://schemas.microsoft.com/office/drawing/2014/main" val="20001"/>
                    </a:ext>
                  </a:extLst>
                </a:gridCol>
                <a:gridCol w="1921773">
                  <a:extLst>
                    <a:ext uri="{9D8B030D-6E8A-4147-A177-3AD203B41FA5}">
                      <a16:colId xmlns:a16="http://schemas.microsoft.com/office/drawing/2014/main" val="20002"/>
                    </a:ext>
                  </a:extLst>
                </a:gridCol>
                <a:gridCol w="1520023">
                  <a:extLst>
                    <a:ext uri="{9D8B030D-6E8A-4147-A177-3AD203B41FA5}">
                      <a16:colId xmlns:a16="http://schemas.microsoft.com/office/drawing/2014/main" val="20003"/>
                    </a:ext>
                  </a:extLst>
                </a:gridCol>
                <a:gridCol w="1720899">
                  <a:extLst>
                    <a:ext uri="{9D8B030D-6E8A-4147-A177-3AD203B41FA5}">
                      <a16:colId xmlns:a16="http://schemas.microsoft.com/office/drawing/2014/main" val="20004"/>
                    </a:ext>
                  </a:extLst>
                </a:gridCol>
              </a:tblGrid>
              <a:tr h="827315">
                <a:tc gridSpan="2">
                  <a:txBody>
                    <a:bodyPr/>
                    <a:lstStyle/>
                    <a:p>
                      <a:r>
                        <a:rPr lang="en-US" sz="2400" dirty="0"/>
                        <a:t>TAX</a:t>
                      </a:r>
                      <a:r>
                        <a:rPr lang="en-US" sz="2400" baseline="0" dirty="0"/>
                        <a:t> COMPARISON</a:t>
                      </a:r>
                      <a:endParaRPr lang="en-US" sz="2400" dirty="0"/>
                    </a:p>
                  </a:txBody>
                  <a:tcPr marL="86579" marR="86579" anchor="ctr"/>
                </a:tc>
                <a:tc hMerge="1">
                  <a:txBody>
                    <a:bodyPr/>
                    <a:lstStyle/>
                    <a:p>
                      <a:endParaRPr lang="en-US" dirty="0"/>
                    </a:p>
                  </a:txBody>
                  <a:tcPr/>
                </a:tc>
                <a:tc>
                  <a:txBody>
                    <a:bodyPr/>
                    <a:lstStyle/>
                    <a:p>
                      <a:pPr algn="ctr"/>
                      <a:r>
                        <a:rPr lang="en-US" sz="2400" dirty="0"/>
                        <a:t>$</a:t>
                      </a:r>
                    </a:p>
                  </a:txBody>
                  <a:tcPr marL="86579" marR="86579" anchor="ctr"/>
                </a:tc>
                <a:tc>
                  <a:txBody>
                    <a:bodyPr/>
                    <a:lstStyle/>
                    <a:p>
                      <a:pPr algn="ctr"/>
                      <a:r>
                        <a:rPr lang="en-US" sz="2400" dirty="0"/>
                        <a:t>$/1,000</a:t>
                      </a:r>
                    </a:p>
                  </a:txBody>
                  <a:tcPr marL="86579" marR="86579" anchor="ctr"/>
                </a:tc>
                <a:tc>
                  <a:txBody>
                    <a:bodyPr/>
                    <a:lstStyle/>
                    <a:p>
                      <a:pPr algn="ctr"/>
                      <a:r>
                        <a:rPr lang="en-US" sz="2400" dirty="0"/>
                        <a:t>Typical</a:t>
                      </a:r>
                      <a:r>
                        <a:rPr lang="en-US" sz="2400" baseline="0" dirty="0"/>
                        <a:t> Home</a:t>
                      </a:r>
                      <a:endParaRPr lang="en-US" sz="2400" dirty="0"/>
                    </a:p>
                  </a:txBody>
                  <a:tcPr marL="86579" marR="86579" anchor="ctr"/>
                </a:tc>
                <a:extLst>
                  <a:ext uri="{0D108BD9-81ED-4DB2-BD59-A6C34878D82A}">
                    <a16:rowId xmlns:a16="http://schemas.microsoft.com/office/drawing/2014/main" val="10000"/>
                  </a:ext>
                </a:extLst>
              </a:tr>
              <a:tr h="827315">
                <a:tc>
                  <a:txBody>
                    <a:bodyPr/>
                    <a:lstStyle/>
                    <a:p>
                      <a:r>
                        <a:rPr lang="en-US" sz="2400" b="1" u="none" dirty="0"/>
                        <a:t>FY20</a:t>
                      </a:r>
                    </a:p>
                  </a:txBody>
                  <a:tcPr marL="86579" marR="86579"/>
                </a:tc>
                <a:tc>
                  <a:txBody>
                    <a:bodyPr/>
                    <a:lstStyle/>
                    <a:p>
                      <a:r>
                        <a:rPr lang="en-US" sz="2400" b="1" u="none" dirty="0"/>
                        <a:t>Budget &amp; Warrants</a:t>
                      </a:r>
                    </a:p>
                  </a:txBody>
                  <a:tcPr marL="86579" marR="86579"/>
                </a:tc>
                <a:tc>
                  <a:txBody>
                    <a:bodyPr/>
                    <a:lstStyle/>
                    <a:p>
                      <a:pPr algn="ctr" fontAlgn="b"/>
                      <a:r>
                        <a:rPr lang="en-US" sz="2600" b="1" i="0" u="none" strike="noStrike" dirty="0">
                          <a:solidFill>
                            <a:srgbClr val="000000"/>
                          </a:solidFill>
                          <a:effectLst/>
                          <a:latin typeface="+mj-lt"/>
                        </a:rPr>
                        <a:t> $14,874,849   </a:t>
                      </a:r>
                    </a:p>
                  </a:txBody>
                  <a:tcPr marL="9525" marR="9525" marT="9525" marB="0" anchor="ctr"/>
                </a:tc>
                <a:tc>
                  <a:txBody>
                    <a:bodyPr/>
                    <a:lstStyle/>
                    <a:p>
                      <a:pPr algn="ctr" fontAlgn="b"/>
                      <a:r>
                        <a:rPr lang="en-US" sz="2600" b="1" i="0" u="none" strike="noStrike" dirty="0">
                          <a:solidFill>
                            <a:srgbClr val="000000"/>
                          </a:solidFill>
                          <a:effectLst/>
                          <a:latin typeface="+mj-lt"/>
                        </a:rPr>
                        <a:t>$5.60</a:t>
                      </a:r>
                    </a:p>
                  </a:txBody>
                  <a:tcPr marL="9525" marR="9525" marT="9525" marB="0" anchor="ctr"/>
                </a:tc>
                <a:tc>
                  <a:txBody>
                    <a:bodyPr/>
                    <a:lstStyle/>
                    <a:p>
                      <a:pPr algn="ctr" fontAlgn="b"/>
                      <a:r>
                        <a:rPr lang="en-US" sz="2600" b="1" i="0" u="none" strike="noStrike" dirty="0">
                          <a:solidFill>
                            <a:srgbClr val="000000"/>
                          </a:solidFill>
                          <a:effectLst/>
                          <a:latin typeface="+mj-lt"/>
                        </a:rPr>
                        <a:t>$1,977</a:t>
                      </a:r>
                    </a:p>
                  </a:txBody>
                  <a:tcPr marL="9525" marR="9525" marT="9525" marB="0" anchor="ctr"/>
                </a:tc>
                <a:extLst>
                  <a:ext uri="{0D108BD9-81ED-4DB2-BD59-A6C34878D82A}">
                    <a16:rowId xmlns:a16="http://schemas.microsoft.com/office/drawing/2014/main" val="10002"/>
                  </a:ext>
                </a:extLst>
              </a:tr>
              <a:tr h="827315">
                <a:tc>
                  <a:txBody>
                    <a:bodyPr/>
                    <a:lstStyle/>
                    <a:p>
                      <a:r>
                        <a:rPr lang="en-US" sz="2400" b="1" dirty="0"/>
                        <a:t>FY21</a:t>
                      </a:r>
                    </a:p>
                  </a:txBody>
                  <a:tcPr marL="86579" marR="86579" anchor="ctr">
                    <a:lnB w="12700" cap="flat" cmpd="sng" algn="ctr">
                      <a:solidFill>
                        <a:schemeClr val="bg1"/>
                      </a:solidFill>
                      <a:prstDash val="solid"/>
                      <a:round/>
                      <a:headEnd type="none" w="med" len="med"/>
                      <a:tailEnd type="none" w="med" len="med"/>
                    </a:lnB>
                  </a:tcPr>
                </a:tc>
                <a:tc>
                  <a:txBody>
                    <a:bodyPr/>
                    <a:lstStyle/>
                    <a:p>
                      <a:r>
                        <a:rPr lang="en-US" sz="2400" b="1" u="none" dirty="0"/>
                        <a:t>Budget &amp; Warrants</a:t>
                      </a:r>
                    </a:p>
                  </a:txBody>
                  <a:tcPr marL="86579" marR="86579" anchor="ctr">
                    <a:lnB w="12700" cap="flat" cmpd="sng" algn="ctr">
                      <a:solidFill>
                        <a:schemeClr val="bg1"/>
                      </a:solidFill>
                      <a:prstDash val="solid"/>
                      <a:round/>
                      <a:headEnd type="none" w="med" len="med"/>
                      <a:tailEnd type="none" w="med" len="med"/>
                    </a:lnB>
                  </a:tcPr>
                </a:tc>
                <a:tc>
                  <a:txBody>
                    <a:bodyPr/>
                    <a:lstStyle/>
                    <a:p>
                      <a:pPr algn="ctr" fontAlgn="b"/>
                      <a:r>
                        <a:rPr lang="en-US" sz="2600" b="1" i="0" u="none" strike="noStrike" dirty="0">
                          <a:solidFill>
                            <a:srgbClr val="000000"/>
                          </a:solidFill>
                          <a:effectLst/>
                          <a:latin typeface="+mj-lt"/>
                        </a:rPr>
                        <a:t> $15,814,697  </a:t>
                      </a:r>
                    </a:p>
                  </a:txBody>
                  <a:tcPr marL="9525" marR="9525" marT="9525" marB="0" anchor="ctr">
                    <a:lnB w="12700" cap="flat" cmpd="sng" algn="ctr">
                      <a:solidFill>
                        <a:schemeClr val="bg1"/>
                      </a:solidFill>
                      <a:prstDash val="solid"/>
                      <a:round/>
                      <a:headEnd type="none" w="med" len="med"/>
                      <a:tailEnd type="none" w="med" len="med"/>
                    </a:lnB>
                  </a:tcPr>
                </a:tc>
                <a:tc>
                  <a:txBody>
                    <a:bodyPr/>
                    <a:lstStyle/>
                    <a:p>
                      <a:pPr algn="ctr" fontAlgn="b"/>
                      <a:r>
                        <a:rPr lang="en-US" sz="2600" b="1" i="0" u="none" strike="noStrike" dirty="0">
                          <a:solidFill>
                            <a:srgbClr val="000000"/>
                          </a:solidFill>
                          <a:effectLst/>
                          <a:latin typeface="+mj-lt"/>
                        </a:rPr>
                        <a:t>$5.97</a:t>
                      </a:r>
                    </a:p>
                  </a:txBody>
                  <a:tcPr marL="9525" marR="9525" marT="9525" marB="0" anchor="ctr">
                    <a:lnB w="12700" cap="flat" cmpd="sng" algn="ctr">
                      <a:solidFill>
                        <a:schemeClr val="bg1"/>
                      </a:solidFill>
                      <a:prstDash val="solid"/>
                      <a:round/>
                      <a:headEnd type="none" w="med" len="med"/>
                      <a:tailEnd type="none" w="med" len="med"/>
                    </a:lnB>
                  </a:tcPr>
                </a:tc>
                <a:tc>
                  <a:txBody>
                    <a:bodyPr/>
                    <a:lstStyle/>
                    <a:p>
                      <a:pPr algn="ctr" fontAlgn="b"/>
                      <a:r>
                        <a:rPr lang="en-US" sz="2600" b="1" i="0" u="none" strike="noStrike" dirty="0">
                          <a:solidFill>
                            <a:srgbClr val="000000"/>
                          </a:solidFill>
                          <a:effectLst/>
                          <a:latin typeface="+mj-lt"/>
                        </a:rPr>
                        <a:t>$2,107</a:t>
                      </a:r>
                    </a:p>
                  </a:txBody>
                  <a:tcPr marL="9525" marR="9525" marT="9525"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2278825"/>
                  </a:ext>
                </a:extLst>
              </a:tr>
              <a:tr h="827315">
                <a:tc>
                  <a:txBody>
                    <a:bodyPr/>
                    <a:lstStyle/>
                    <a:p>
                      <a:endParaRPr lang="en-US" sz="2400" b="1" dirty="0"/>
                    </a:p>
                  </a:txBody>
                  <a:tcPr marL="86579" marR="86579" anchor="ctr">
                    <a:lnT w="12700" cap="flat" cmpd="sng" algn="ctr">
                      <a:solidFill>
                        <a:schemeClr val="bg1"/>
                      </a:solidFill>
                      <a:prstDash val="solid"/>
                      <a:round/>
                      <a:headEnd type="none" w="med" len="med"/>
                      <a:tailEnd type="none" w="med" len="med"/>
                    </a:lnT>
                  </a:tcPr>
                </a:tc>
                <a:tc>
                  <a:txBody>
                    <a:bodyPr/>
                    <a:lstStyle/>
                    <a:p>
                      <a:r>
                        <a:rPr lang="en-US" sz="2400" b="1" dirty="0"/>
                        <a:t>Delta</a:t>
                      </a:r>
                    </a:p>
                  </a:txBody>
                  <a:tcPr marL="86579" marR="86579" anchor="ctr">
                    <a:lnT w="12700" cap="flat" cmpd="sng" algn="ctr">
                      <a:solidFill>
                        <a:schemeClr val="bg1"/>
                      </a:solidFill>
                      <a:prstDash val="solid"/>
                      <a:round/>
                      <a:headEnd type="none" w="med" len="med"/>
                      <a:tailEnd type="none" w="med" len="med"/>
                    </a:lnT>
                  </a:tcPr>
                </a:tc>
                <a:tc>
                  <a:txBody>
                    <a:bodyPr/>
                    <a:lstStyle/>
                    <a:p>
                      <a:pPr algn="r"/>
                      <a:r>
                        <a:rPr lang="en-US" sz="2400" b="1" dirty="0"/>
                        <a:t>$939,848</a:t>
                      </a:r>
                    </a:p>
                  </a:txBody>
                  <a:tcPr marL="86579" marR="86579" anchor="ctr">
                    <a:lnT w="12700" cap="flat" cmpd="sng" algn="ctr">
                      <a:solidFill>
                        <a:schemeClr val="bg1"/>
                      </a:solidFill>
                      <a:prstDash val="solid"/>
                      <a:round/>
                      <a:headEnd type="none" w="med" len="med"/>
                      <a:tailEnd type="none" w="med" len="med"/>
                    </a:lnT>
                  </a:tcPr>
                </a:tc>
                <a:tc>
                  <a:txBody>
                    <a:bodyPr/>
                    <a:lstStyle/>
                    <a:p>
                      <a:pPr algn="ctr"/>
                      <a:r>
                        <a:rPr lang="en-US" sz="2400" b="1" dirty="0"/>
                        <a:t>$0.37</a:t>
                      </a:r>
                    </a:p>
                  </a:txBody>
                  <a:tcPr marL="86579" marR="86579" anchor="ctr">
                    <a:lnT w="12700" cap="flat" cmpd="sng" algn="ctr">
                      <a:solidFill>
                        <a:schemeClr val="bg1"/>
                      </a:solidFill>
                      <a:prstDash val="solid"/>
                      <a:round/>
                      <a:headEnd type="none" w="med" len="med"/>
                      <a:tailEnd type="none" w="med" len="med"/>
                    </a:lnT>
                  </a:tcPr>
                </a:tc>
                <a:tc>
                  <a:txBody>
                    <a:bodyPr/>
                    <a:lstStyle/>
                    <a:p>
                      <a:pPr algn="ctr"/>
                      <a:r>
                        <a:rPr lang="en-US" sz="2400" b="1" dirty="0"/>
                        <a:t>$130</a:t>
                      </a:r>
                    </a:p>
                  </a:txBody>
                  <a:tcPr marL="86579" marR="86579"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21434399"/>
                  </a:ext>
                </a:extLst>
              </a:tr>
            </a:tbl>
          </a:graphicData>
        </a:graphic>
      </p:graphicFrame>
      <p:sp>
        <p:nvSpPr>
          <p:cNvPr id="3" name="Title 2"/>
          <p:cNvSpPr>
            <a:spLocks noGrp="1"/>
          </p:cNvSpPr>
          <p:nvPr>
            <p:ph type="title"/>
          </p:nvPr>
        </p:nvSpPr>
        <p:spPr>
          <a:xfrm>
            <a:off x="387112" y="886236"/>
            <a:ext cx="8369779" cy="728663"/>
          </a:xfrm>
        </p:spPr>
        <p:txBody>
          <a:bodyPr/>
          <a:lstStyle/>
          <a:p>
            <a:r>
              <a:rPr lang="en-US" dirty="0"/>
              <a:t>Year to Year Tax Comparison</a:t>
            </a:r>
          </a:p>
        </p:txBody>
      </p:sp>
      <p:sp>
        <p:nvSpPr>
          <p:cNvPr id="5" name="Slide Number Placeholder 3">
            <a:extLst>
              <a:ext uri="{FF2B5EF4-FFF2-40B4-BE49-F238E27FC236}">
                <a16:creationId xmlns:a16="http://schemas.microsoft.com/office/drawing/2014/main" id="{936FD09F-A3C1-4816-B84C-9D90D2284E11}"/>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47</a:t>
            </a:fld>
            <a:endParaRPr lang="en-US" dirty="0">
              <a:solidFill>
                <a:prstClr val="white">
                  <a:alpha val="60000"/>
                </a:prstClr>
              </a:solidFill>
            </a:endParaRPr>
          </a:p>
        </p:txBody>
      </p:sp>
    </p:spTree>
    <p:extLst>
      <p:ext uri="{BB962C8B-B14F-4D97-AF65-F5344CB8AC3E}">
        <p14:creationId xmlns:p14="http://schemas.microsoft.com/office/powerpoint/2010/main" val="2132991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2AF19B-A549-441D-8110-3C3092CCDB3C}"/>
              </a:ext>
            </a:extLst>
          </p:cNvPr>
          <p:cNvSpPr>
            <a:spLocks noGrp="1"/>
          </p:cNvSpPr>
          <p:nvPr>
            <p:ph idx="1"/>
          </p:nvPr>
        </p:nvSpPr>
        <p:spPr>
          <a:xfrm>
            <a:off x="269755" y="1447800"/>
            <a:ext cx="8604489" cy="5224463"/>
          </a:xfrm>
        </p:spPr>
        <p:txBody>
          <a:bodyPr>
            <a:normAutofit fontScale="25000" lnSpcReduction="20000"/>
          </a:bodyPr>
          <a:lstStyle/>
          <a:p>
            <a:pPr marL="18288" indent="0">
              <a:buNone/>
            </a:pPr>
            <a:r>
              <a:rPr lang="en-US" sz="12300" b="1" dirty="0">
                <a:effectLst/>
              </a:rPr>
              <a:t>Shall the Town vote to change the selection of Planning Board members from an appointment by the Board of Selectmen to an elected board consisting of seven members, as currently constituted, to include one ex-officio member, two members elected for a one-year term, two members for a two-year term and two members for a three-year term, thereafter the term of planning board members shall be for three years to be filled at the next regular town election pursuant to the provisions of RSA 673:2, II (b)(1)?</a:t>
            </a:r>
          </a:p>
          <a:p>
            <a:pPr marL="18288" indent="0">
              <a:buNone/>
            </a:pPr>
            <a:r>
              <a:rPr lang="en-US" sz="12300" i="1" dirty="0">
                <a:effectLst/>
              </a:rPr>
              <a:t> </a:t>
            </a:r>
            <a:endParaRPr lang="en-US" sz="12300" dirty="0">
              <a:effectLst/>
            </a:endParaRPr>
          </a:p>
          <a:p>
            <a:endParaRPr lang="en-US" dirty="0"/>
          </a:p>
        </p:txBody>
      </p:sp>
      <p:sp>
        <p:nvSpPr>
          <p:cNvPr id="5" name="Title 4">
            <a:extLst>
              <a:ext uri="{FF2B5EF4-FFF2-40B4-BE49-F238E27FC236}">
                <a16:creationId xmlns:a16="http://schemas.microsoft.com/office/drawing/2014/main" id="{97586639-7694-4CAE-BE39-EA0B2CE1F5D8}"/>
              </a:ext>
            </a:extLst>
          </p:cNvPr>
          <p:cNvSpPr>
            <a:spLocks noGrp="1"/>
          </p:cNvSpPr>
          <p:nvPr>
            <p:ph type="title"/>
          </p:nvPr>
        </p:nvSpPr>
        <p:spPr>
          <a:xfrm>
            <a:off x="-304800" y="914400"/>
            <a:ext cx="9448800" cy="1066800"/>
          </a:xfrm>
        </p:spPr>
        <p:txBody>
          <a:bodyPr/>
          <a:lstStyle/>
          <a:p>
            <a:pPr marL="361188" lvl="0" indent="-342900">
              <a:spcBef>
                <a:spcPct val="20000"/>
              </a:spcBef>
            </a:pP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br>
              <a:rPr lang="en-US" sz="2100" b="1" dirty="0">
                <a:solidFill>
                  <a:prstClr val="white"/>
                </a:solidFill>
                <a:effectLst/>
                <a:ea typeface="+mn-ea"/>
                <a:cs typeface="+mn-cs"/>
              </a:rPr>
            </a:br>
            <a:r>
              <a:rPr lang="en-US" sz="3600" b="1" dirty="0">
                <a:solidFill>
                  <a:prstClr val="white"/>
                </a:solidFill>
                <a:effectLst/>
                <a:ea typeface="+mn-ea"/>
                <a:cs typeface="+mn-cs"/>
              </a:rPr>
              <a:t>ARTICLE 37:  </a:t>
            </a:r>
            <a:r>
              <a:rPr lang="en-US" sz="3600" b="1" u="sng" dirty="0">
                <a:solidFill>
                  <a:prstClr val="white"/>
                </a:solidFill>
                <a:effectLst/>
                <a:ea typeface="+mn-ea"/>
                <a:cs typeface="+mn-cs"/>
              </a:rPr>
              <a:t>Election of Planning Board Members</a:t>
            </a:r>
            <a:r>
              <a:rPr lang="en-US" sz="3600" b="1" dirty="0">
                <a:solidFill>
                  <a:prstClr val="white"/>
                </a:solidFill>
                <a:effectLst/>
                <a:ea typeface="+mn-ea"/>
                <a:cs typeface="+mn-cs"/>
              </a:rPr>
              <a:t> (By Petition)</a:t>
            </a:r>
            <a:br>
              <a:rPr lang="en-US" sz="2100" dirty="0">
                <a:solidFill>
                  <a:prstClr val="white"/>
                </a:solidFill>
                <a:effectLst/>
                <a:ea typeface="+mn-ea"/>
                <a:cs typeface="+mn-cs"/>
              </a:rPr>
            </a:br>
            <a:endParaRPr lang="en-US" dirty="0"/>
          </a:p>
        </p:txBody>
      </p:sp>
      <p:sp>
        <p:nvSpPr>
          <p:cNvPr id="4" name="Slide Number Placeholder 3">
            <a:extLst>
              <a:ext uri="{FF2B5EF4-FFF2-40B4-BE49-F238E27FC236}">
                <a16:creationId xmlns:a16="http://schemas.microsoft.com/office/drawing/2014/main" id="{E7EAD9A6-B4FC-49CC-9F9D-035C94601A17}"/>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48</a:t>
            </a:fld>
            <a:endParaRPr lang="en-US" dirty="0">
              <a:solidFill>
                <a:prstClr val="white">
                  <a:alpha val="60000"/>
                </a:prstClr>
              </a:solidFill>
            </a:endParaRPr>
          </a:p>
        </p:txBody>
      </p:sp>
    </p:spTree>
    <p:extLst>
      <p:ext uri="{BB962C8B-B14F-4D97-AF65-F5344CB8AC3E}">
        <p14:creationId xmlns:p14="http://schemas.microsoft.com/office/powerpoint/2010/main" val="2395487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0"/>
            <a:ext cx="8610600" cy="5632311"/>
          </a:xfrm>
          <a:prstGeom prst="rect">
            <a:avLst/>
          </a:prstGeom>
        </p:spPr>
        <p:txBody>
          <a:bodyPr wrap="square">
            <a:spAutoFit/>
          </a:bodyPr>
          <a:lstStyle/>
          <a:p>
            <a:r>
              <a:rPr lang="en-US" sz="3600" b="1" dirty="0">
                <a:solidFill>
                  <a:prstClr val="white"/>
                </a:solidFill>
              </a:rPr>
              <a:t>The Board of Selectmen would like to thank the town administrator, our department heads, and the administrative staff for all the time and energy they devoted to this process.</a:t>
            </a:r>
          </a:p>
          <a:p>
            <a:endParaRPr lang="en-US" sz="4000" b="1" dirty="0">
              <a:solidFill>
                <a:prstClr val="white"/>
              </a:solidFill>
            </a:endParaRPr>
          </a:p>
          <a:p>
            <a:r>
              <a:rPr lang="en-US" sz="3600" b="1" dirty="0">
                <a:solidFill>
                  <a:prstClr val="white"/>
                </a:solidFill>
              </a:rPr>
              <a:t>We would also like to thank the Ways &amp; Means Committee for their thoughtful participation in this budget process. </a:t>
            </a:r>
          </a:p>
          <a:p>
            <a:endParaRPr lang="en-US" sz="3200" b="1" dirty="0">
              <a:solidFill>
                <a:prstClr val="white"/>
              </a:solidFill>
            </a:endParaRPr>
          </a:p>
        </p:txBody>
      </p:sp>
      <p:sp>
        <p:nvSpPr>
          <p:cNvPr id="4" name="Slide Number Placeholder 3">
            <a:extLst>
              <a:ext uri="{FF2B5EF4-FFF2-40B4-BE49-F238E27FC236}">
                <a16:creationId xmlns:a16="http://schemas.microsoft.com/office/drawing/2014/main" id="{DF6A2739-19DC-4A08-AF1C-3ACDADE4FF31}"/>
              </a:ext>
            </a:extLst>
          </p:cNvPr>
          <p:cNvSpPr txBox="1">
            <a:spLocks/>
          </p:cNvSpPr>
          <p:nvPr/>
        </p:nvSpPr>
        <p:spPr>
          <a:xfrm>
            <a:off x="8534400" y="6400800"/>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49</a:t>
            </a:fld>
            <a:endParaRPr lang="en-US" dirty="0">
              <a:solidFill>
                <a:prstClr val="white">
                  <a:alpha val="60000"/>
                </a:prstClr>
              </a:solidFill>
            </a:endParaRPr>
          </a:p>
        </p:txBody>
      </p:sp>
    </p:spTree>
    <p:extLst>
      <p:ext uri="{BB962C8B-B14F-4D97-AF65-F5344CB8AC3E}">
        <p14:creationId xmlns:p14="http://schemas.microsoft.com/office/powerpoint/2010/main" val="265933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001000" cy="914400"/>
          </a:xfrm>
        </p:spPr>
        <p:txBody>
          <a:bodyPr/>
          <a:lstStyle/>
          <a:p>
            <a:pPr algn="ctr"/>
            <a:r>
              <a:rPr lang="en-US" sz="5400" b="1" dirty="0">
                <a:effectLst/>
              </a:rPr>
              <a:t>WARRANT ARTICLES</a:t>
            </a:r>
          </a:p>
        </p:txBody>
      </p:sp>
      <p:sp>
        <p:nvSpPr>
          <p:cNvPr id="3" name="Slide Number Placeholder 2"/>
          <p:cNvSpPr>
            <a:spLocks noGrp="1"/>
          </p:cNvSpPr>
          <p:nvPr>
            <p:ph type="sldNum" sz="quarter" idx="11"/>
          </p:nvPr>
        </p:nvSpPr>
        <p:spPr>
          <a:xfrm>
            <a:off x="6858000" y="6400800"/>
            <a:ext cx="2133600" cy="304800"/>
          </a:xfrm>
        </p:spPr>
        <p:txBody>
          <a:bodyPr/>
          <a:lstStyle/>
          <a:p>
            <a:pPr algn="r"/>
            <a:fld id="{783B0A90-14C0-49C5-9C7F-55C0D56C680C}" type="slidenum">
              <a:rPr lang="en-US" smtClean="0">
                <a:solidFill>
                  <a:prstClr val="white">
                    <a:alpha val="60000"/>
                  </a:prstClr>
                </a:solidFill>
              </a:rPr>
              <a:pPr algn="r"/>
              <a:t>5</a:t>
            </a:fld>
            <a:endParaRPr lang="en-US" dirty="0">
              <a:solidFill>
                <a:prstClr val="white">
                  <a:alpha val="60000"/>
                </a:prstClr>
              </a:solidFill>
            </a:endParaRPr>
          </a:p>
        </p:txBody>
      </p:sp>
    </p:spTree>
    <p:extLst>
      <p:ext uri="{BB962C8B-B14F-4D97-AF65-F5344CB8AC3E}">
        <p14:creationId xmlns:p14="http://schemas.microsoft.com/office/powerpoint/2010/main" val="1442580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8E17-F439-4F32-904F-E50160567152}"/>
              </a:ext>
            </a:extLst>
          </p:cNvPr>
          <p:cNvSpPr>
            <a:spLocks noGrp="1"/>
          </p:cNvSpPr>
          <p:nvPr>
            <p:ph type="title"/>
          </p:nvPr>
        </p:nvSpPr>
        <p:spPr>
          <a:xfrm>
            <a:off x="723899" y="838200"/>
            <a:ext cx="7924801" cy="914400"/>
          </a:xfrm>
        </p:spPr>
        <p:txBody>
          <a:bodyPr/>
          <a:lstStyle/>
          <a:p>
            <a:r>
              <a:rPr lang="en-US" b="1" dirty="0"/>
              <a:t>DELIBERATIVE SESSION</a:t>
            </a:r>
          </a:p>
        </p:txBody>
      </p:sp>
      <p:sp>
        <p:nvSpPr>
          <p:cNvPr id="3" name="Slide Number Placeholder 2">
            <a:extLst>
              <a:ext uri="{FF2B5EF4-FFF2-40B4-BE49-F238E27FC236}">
                <a16:creationId xmlns:a16="http://schemas.microsoft.com/office/drawing/2014/main" id="{E20E3CD2-B47B-4271-A9DA-E9F16A8C47CB}"/>
              </a:ext>
            </a:extLst>
          </p:cNvPr>
          <p:cNvSpPr>
            <a:spLocks noGrp="1"/>
          </p:cNvSpPr>
          <p:nvPr>
            <p:ph type="sldNum" sz="quarter" idx="11"/>
          </p:nvPr>
        </p:nvSpPr>
        <p:spPr>
          <a:xfrm>
            <a:off x="8610600" y="6400800"/>
            <a:ext cx="2133600" cy="304800"/>
          </a:xfrm>
        </p:spPr>
        <p:txBody>
          <a:bodyPr/>
          <a:lstStyle/>
          <a:p>
            <a:fld id="{783B0A90-14C0-49C5-9C7F-55C0D56C680C}" type="slidenum">
              <a:rPr lang="en-US" smtClean="0">
                <a:solidFill>
                  <a:prstClr val="white">
                    <a:alpha val="60000"/>
                  </a:prstClr>
                </a:solidFill>
              </a:rPr>
              <a:pPr/>
              <a:t>50</a:t>
            </a:fld>
            <a:endParaRPr lang="en-US" dirty="0">
              <a:solidFill>
                <a:prstClr val="white">
                  <a:alpha val="60000"/>
                </a:prstClr>
              </a:solidFill>
            </a:endParaRPr>
          </a:p>
        </p:txBody>
      </p:sp>
      <p:sp>
        <p:nvSpPr>
          <p:cNvPr id="4" name="TextBox 3">
            <a:extLst>
              <a:ext uri="{FF2B5EF4-FFF2-40B4-BE49-F238E27FC236}">
                <a16:creationId xmlns:a16="http://schemas.microsoft.com/office/drawing/2014/main" id="{A8F3A69D-E8E6-49E7-8730-D7477BABA15F}"/>
              </a:ext>
            </a:extLst>
          </p:cNvPr>
          <p:cNvSpPr txBox="1"/>
          <p:nvPr/>
        </p:nvSpPr>
        <p:spPr>
          <a:xfrm>
            <a:off x="381000" y="2057400"/>
            <a:ext cx="8458200" cy="3170099"/>
          </a:xfrm>
          <a:prstGeom prst="rect">
            <a:avLst/>
          </a:prstGeom>
          <a:solidFill>
            <a:schemeClr val="accent1">
              <a:lumMod val="40000"/>
              <a:lumOff val="60000"/>
            </a:schemeClr>
          </a:solidFill>
        </p:spPr>
        <p:txBody>
          <a:bodyPr wrap="square" rtlCol="0">
            <a:spAutoFit/>
          </a:bodyPr>
          <a:lstStyle/>
          <a:p>
            <a:pPr algn="ctr"/>
            <a:endParaRPr lang="en-US" sz="4000" b="1" dirty="0">
              <a:solidFill>
                <a:srgbClr val="C00000"/>
              </a:solidFill>
            </a:endParaRPr>
          </a:p>
          <a:p>
            <a:pPr algn="ctr"/>
            <a:r>
              <a:rPr lang="en-US" sz="4000" b="1" dirty="0">
                <a:solidFill>
                  <a:srgbClr val="C00000"/>
                </a:solidFill>
              </a:rPr>
              <a:t>Wednesday February 5, 2020</a:t>
            </a:r>
          </a:p>
          <a:p>
            <a:pPr algn="ctr"/>
            <a:r>
              <a:rPr lang="en-US" sz="4000" b="1" dirty="0">
                <a:solidFill>
                  <a:srgbClr val="C00000"/>
                </a:solidFill>
              </a:rPr>
              <a:t>7:00 p.m. </a:t>
            </a:r>
          </a:p>
          <a:p>
            <a:pPr algn="ctr"/>
            <a:r>
              <a:rPr lang="en-US" sz="4000" b="1" dirty="0">
                <a:solidFill>
                  <a:srgbClr val="C00000"/>
                </a:solidFill>
              </a:rPr>
              <a:t>At Souhegan High School</a:t>
            </a:r>
          </a:p>
          <a:p>
            <a:pPr algn="ctr"/>
            <a:endParaRPr lang="en-US" sz="4000" b="1" dirty="0">
              <a:solidFill>
                <a:srgbClr val="C00000"/>
              </a:solidFill>
            </a:endParaRPr>
          </a:p>
        </p:txBody>
      </p:sp>
    </p:spTree>
    <p:extLst>
      <p:ext uri="{BB962C8B-B14F-4D97-AF65-F5344CB8AC3E}">
        <p14:creationId xmlns:p14="http://schemas.microsoft.com/office/powerpoint/2010/main" val="1537773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Pictures\american-flag-wallpaper.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12000"/>
                    </a14:imgEffect>
                  </a14:imgLayer>
                </a14:imgProps>
              </a:ext>
              <a:ext uri="{28A0092B-C50C-407E-A947-70E740481C1C}">
                <a14:useLocalDpi xmlns:a14="http://schemas.microsoft.com/office/drawing/2010/main" val="0"/>
              </a:ext>
            </a:extLst>
          </a:blip>
          <a:srcRect/>
          <a:stretch>
            <a:fillRect/>
          </a:stretch>
        </p:blipFill>
        <p:spPr bwMode="auto">
          <a:xfrm>
            <a:off x="115487" y="40568"/>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58437D-270C-4F10-8FF6-1581C97919D5}"/>
              </a:ext>
            </a:extLst>
          </p:cNvPr>
          <p:cNvPicPr>
            <a:picLocks noChangeAspect="1"/>
          </p:cNvPicPr>
          <p:nvPr/>
        </p:nvPicPr>
        <p:blipFill>
          <a:blip r:embed="rId5"/>
          <a:stretch>
            <a:fillRect/>
          </a:stretch>
        </p:blipFill>
        <p:spPr>
          <a:xfrm rot="5221473">
            <a:off x="1523097" y="-591543"/>
            <a:ext cx="6097805" cy="8297649"/>
          </a:xfrm>
          <a:prstGeom prst="rect">
            <a:avLst/>
          </a:prstGeom>
        </p:spPr>
      </p:pic>
      <p:sp>
        <p:nvSpPr>
          <p:cNvPr id="4" name="Rectangle 3">
            <a:extLst>
              <a:ext uri="{FF2B5EF4-FFF2-40B4-BE49-F238E27FC236}">
                <a16:creationId xmlns:a16="http://schemas.microsoft.com/office/drawing/2014/main" id="{023FD23A-7AC0-4046-9BB3-8AA97FA01BBB}"/>
              </a:ext>
            </a:extLst>
          </p:cNvPr>
          <p:cNvSpPr/>
          <p:nvPr/>
        </p:nvSpPr>
        <p:spPr>
          <a:xfrm>
            <a:off x="609600" y="990600"/>
            <a:ext cx="8393082" cy="5509200"/>
          </a:xfrm>
          <a:prstGeom prst="rect">
            <a:avLst/>
          </a:prstGeom>
        </p:spPr>
        <p:txBody>
          <a:bodyPr wrap="square">
            <a:spAutoFit/>
          </a:bodyPr>
          <a:lstStyle/>
          <a:p>
            <a:pPr algn="ctr"/>
            <a:endParaRPr lang="en-US" sz="2200" b="1" u="sng" dirty="0">
              <a:highlight>
                <a:srgbClr val="FF0000"/>
              </a:highlight>
            </a:endParaRPr>
          </a:p>
          <a:p>
            <a:pPr algn="ctr"/>
            <a:r>
              <a:rPr lang="en-US" sz="4200" b="1" u="sng" dirty="0">
                <a:highlight>
                  <a:srgbClr val="FF0000"/>
                </a:highlight>
              </a:rPr>
              <a:t>SEE YOU AT THE POLLS</a:t>
            </a:r>
            <a:r>
              <a:rPr lang="en-US" sz="4200" u="sng" dirty="0">
                <a:solidFill>
                  <a:srgbClr val="FF0000"/>
                </a:solidFill>
              </a:rPr>
              <a:t> </a:t>
            </a:r>
          </a:p>
          <a:p>
            <a:pPr algn="ctr"/>
            <a:r>
              <a:rPr lang="en-US" sz="2000" dirty="0"/>
              <a:t> </a:t>
            </a:r>
          </a:p>
          <a:p>
            <a:pPr algn="ctr"/>
            <a:r>
              <a:rPr lang="en-US" sz="3600" b="1" u="sng" dirty="0">
                <a:highlight>
                  <a:srgbClr val="000080"/>
                </a:highlight>
              </a:rPr>
              <a:t>TOWN ELECTIONS</a:t>
            </a:r>
            <a:endParaRPr lang="en-US" sz="3600" b="1" dirty="0">
              <a:highlight>
                <a:srgbClr val="000080"/>
              </a:highlight>
            </a:endParaRPr>
          </a:p>
          <a:p>
            <a:pPr algn="ctr"/>
            <a:r>
              <a:rPr lang="en-US" sz="3600" b="1" dirty="0">
                <a:highlight>
                  <a:srgbClr val="000080"/>
                </a:highlight>
              </a:rPr>
              <a:t>(VOTING DAY</a:t>
            </a:r>
            <a:r>
              <a:rPr lang="en-US" sz="3200" b="1" dirty="0">
                <a:highlight>
                  <a:srgbClr val="000080"/>
                </a:highlight>
              </a:rPr>
              <a:t>)</a:t>
            </a:r>
          </a:p>
          <a:p>
            <a:pPr algn="ctr"/>
            <a:endParaRPr lang="en-US" sz="1600" b="1" dirty="0">
              <a:highlight>
                <a:srgbClr val="000080"/>
              </a:highlight>
            </a:endParaRPr>
          </a:p>
          <a:p>
            <a:pPr algn="ctr"/>
            <a:r>
              <a:rPr lang="en-US" sz="3600" b="1" dirty="0">
                <a:highlight>
                  <a:srgbClr val="000080"/>
                </a:highlight>
              </a:rPr>
              <a:t>TUESDAY, MARCH 10, 2020</a:t>
            </a:r>
          </a:p>
          <a:p>
            <a:pPr algn="ctr"/>
            <a:r>
              <a:rPr lang="en-US" sz="3600" b="1" dirty="0">
                <a:highlight>
                  <a:srgbClr val="000080"/>
                </a:highlight>
              </a:rPr>
              <a:t>6:00 A.M. to 8:00 P.M.</a:t>
            </a:r>
          </a:p>
          <a:p>
            <a:pPr algn="ctr"/>
            <a:r>
              <a:rPr lang="en-US" sz="3600" b="1" dirty="0">
                <a:highlight>
                  <a:srgbClr val="000080"/>
                </a:highlight>
              </a:rPr>
              <a:t>SOUHEGAN HIGH SCHOOL GYMNASIUM</a:t>
            </a:r>
          </a:p>
          <a:p>
            <a:r>
              <a:rPr lang="en-US" sz="3600" dirty="0">
                <a:solidFill>
                  <a:schemeClr val="bg2"/>
                </a:solidFill>
              </a:rPr>
              <a:t> </a:t>
            </a:r>
            <a:endParaRPr lang="en-US" sz="3600" dirty="0"/>
          </a:p>
        </p:txBody>
      </p:sp>
      <p:sp>
        <p:nvSpPr>
          <p:cNvPr id="7" name="Slide Number Placeholder 2">
            <a:extLst>
              <a:ext uri="{FF2B5EF4-FFF2-40B4-BE49-F238E27FC236}">
                <a16:creationId xmlns:a16="http://schemas.microsoft.com/office/drawing/2014/main" id="{7A1DA076-97BF-4136-90C4-D6076557479C}"/>
              </a:ext>
            </a:extLst>
          </p:cNvPr>
          <p:cNvSpPr txBox="1">
            <a:spLocks/>
          </p:cNvSpPr>
          <p:nvPr/>
        </p:nvSpPr>
        <p:spPr>
          <a:xfrm>
            <a:off x="8763000" y="6506216"/>
            <a:ext cx="21336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3B0A90-14C0-49C5-9C7F-55C0D56C680C}" type="slidenum">
              <a:rPr lang="en-US" smtClean="0">
                <a:solidFill>
                  <a:prstClr val="white">
                    <a:alpha val="60000"/>
                  </a:prstClr>
                </a:solidFill>
              </a:rPr>
              <a:pPr/>
              <a:t>51</a:t>
            </a:fld>
            <a:endParaRPr lang="en-US" dirty="0">
              <a:solidFill>
                <a:prstClr val="white">
                  <a:alpha val="60000"/>
                </a:prstClr>
              </a:solidFill>
            </a:endParaRPr>
          </a:p>
        </p:txBody>
      </p:sp>
    </p:spTree>
    <p:extLst>
      <p:ext uri="{BB962C8B-B14F-4D97-AF65-F5344CB8AC3E}">
        <p14:creationId xmlns:p14="http://schemas.microsoft.com/office/powerpoint/2010/main" val="205710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7111" y="147234"/>
            <a:ext cx="8369778" cy="728663"/>
          </a:xfrm>
        </p:spPr>
        <p:txBody>
          <a:bodyPr/>
          <a:lstStyle/>
          <a:p>
            <a:r>
              <a:rPr lang="en-US" sz="3800" b="1" dirty="0"/>
              <a:t>ARTICLE 21:  </a:t>
            </a:r>
          </a:p>
        </p:txBody>
      </p:sp>
      <p:sp>
        <p:nvSpPr>
          <p:cNvPr id="6" name="Content Placeholder 5">
            <a:extLst>
              <a:ext uri="{FF2B5EF4-FFF2-40B4-BE49-F238E27FC236}">
                <a16:creationId xmlns:a16="http://schemas.microsoft.com/office/drawing/2014/main" id="{5C472B71-96A3-458E-AAE8-3D959DDC6790}"/>
              </a:ext>
            </a:extLst>
          </p:cNvPr>
          <p:cNvSpPr>
            <a:spLocks noGrp="1"/>
          </p:cNvSpPr>
          <p:nvPr>
            <p:ph idx="1"/>
          </p:nvPr>
        </p:nvSpPr>
        <p:spPr>
          <a:xfrm>
            <a:off x="0" y="1121568"/>
            <a:ext cx="9067800" cy="5224463"/>
          </a:xfrm>
        </p:spPr>
        <p:txBody>
          <a:bodyPr>
            <a:normAutofit lnSpcReduction="10000"/>
          </a:bodyPr>
          <a:lstStyle/>
          <a:p>
            <a:pPr marL="231775" indent="-214313">
              <a:buNone/>
            </a:pPr>
            <a:r>
              <a:rPr lang="en-US" altLang="en-US" sz="3600" b="1" dirty="0">
                <a:effectLst/>
              </a:rPr>
              <a:t>  To choose all necessary Town Officers      for the ensuing terms as follows:</a:t>
            </a:r>
          </a:p>
          <a:p>
            <a:pPr marL="18288" indent="0">
              <a:buNone/>
            </a:pPr>
            <a:endParaRPr lang="en-US" altLang="en-US" sz="800" b="1" dirty="0">
              <a:effectLst/>
            </a:endParaRPr>
          </a:p>
          <a:p>
            <a:pPr marL="682625" indent="-341313"/>
            <a:r>
              <a:rPr lang="en-US" sz="2700" b="1" u="sng" dirty="0">
                <a:effectLst/>
              </a:rPr>
              <a:t>1 Selectmen for 3 Years</a:t>
            </a:r>
          </a:p>
          <a:p>
            <a:pPr marL="682625" indent="-341313"/>
            <a:r>
              <a:rPr lang="en-US" sz="2700" b="1" u="sng" dirty="0">
                <a:effectLst/>
              </a:rPr>
              <a:t>1 Town Moderator for 2 Years</a:t>
            </a:r>
          </a:p>
          <a:p>
            <a:pPr marL="682625" indent="-341313"/>
            <a:r>
              <a:rPr lang="en-US" sz="2700" b="1" u="sng" dirty="0">
                <a:effectLst/>
              </a:rPr>
              <a:t>1 Town Clerk for 3 Years</a:t>
            </a:r>
          </a:p>
          <a:p>
            <a:pPr marL="682625" indent="-341313"/>
            <a:r>
              <a:rPr lang="en-US" sz="2700" b="1" u="sng" dirty="0">
                <a:effectLst/>
              </a:rPr>
              <a:t>1 Cemetery Trustee for 3 Years</a:t>
            </a:r>
            <a:endParaRPr lang="en-US" sz="2700" b="1" dirty="0">
              <a:effectLst/>
            </a:endParaRPr>
          </a:p>
          <a:p>
            <a:pPr marL="682625" indent="-341313"/>
            <a:r>
              <a:rPr lang="en-US" sz="2700" b="1" u="sng" dirty="0">
                <a:effectLst/>
              </a:rPr>
              <a:t>2 Library Trustees for 3 Years</a:t>
            </a:r>
          </a:p>
          <a:p>
            <a:pPr marL="682625" indent="-341313"/>
            <a:r>
              <a:rPr lang="en-US" sz="2700" b="1" u="sng" dirty="0">
                <a:effectLst/>
              </a:rPr>
              <a:t>1 Supervisor of the Checklist for 6 Years</a:t>
            </a:r>
          </a:p>
          <a:p>
            <a:pPr marL="682625" indent="-341313"/>
            <a:r>
              <a:rPr lang="en-US" sz="2700" b="1" u="sng" dirty="0">
                <a:effectLst/>
              </a:rPr>
              <a:t>1 Trustee of the Trust Funds for 3 Years</a:t>
            </a:r>
            <a:endParaRPr lang="en-US" sz="2700" b="1" dirty="0">
              <a:effectLst/>
            </a:endParaRPr>
          </a:p>
          <a:p>
            <a:pPr marL="682625" indent="-341313"/>
            <a:r>
              <a:rPr lang="en-US" sz="2700" b="1" u="sng" dirty="0">
                <a:effectLst/>
              </a:rPr>
              <a:t>2 Zoning Board of Adjustment Members for 3 Years</a:t>
            </a:r>
            <a:endParaRPr lang="en-US" sz="2700" b="1" dirty="0">
              <a:effectLst/>
            </a:endParaRPr>
          </a:p>
          <a:p>
            <a:pPr marL="914400" indent="-341313"/>
            <a:endParaRPr lang="en-US" dirty="0">
              <a:effectLst/>
            </a:endParaRPr>
          </a:p>
        </p:txBody>
      </p:sp>
    </p:spTree>
    <p:extLst>
      <p:ext uri="{BB962C8B-B14F-4D97-AF65-F5344CB8AC3E}">
        <p14:creationId xmlns:p14="http://schemas.microsoft.com/office/powerpoint/2010/main" val="162401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172" y="1716833"/>
            <a:ext cx="8795656" cy="4671267"/>
          </a:xfrm>
        </p:spPr>
        <p:txBody>
          <a:bodyPr>
            <a:noAutofit/>
          </a:bodyPr>
          <a:lstStyle/>
          <a:p>
            <a:pPr marL="18288" indent="0">
              <a:buNone/>
            </a:pPr>
            <a:r>
              <a:rPr lang="en-US" sz="2200" b="1" dirty="0">
                <a:effectLst/>
              </a:rPr>
              <a:t>Shall the Town vote to raise and appropriate as an operating</a:t>
            </a:r>
            <a:r>
              <a:rPr lang="en-US" sz="2200" dirty="0">
                <a:effectLst/>
              </a:rPr>
              <a:t> </a:t>
            </a:r>
            <a:r>
              <a:rPr lang="en-US" sz="2200" b="1" dirty="0">
                <a:effectLst/>
              </a:rPr>
              <a:t>budget, not including appropriations by special warrant articles and other appropriations voted separately, the amounts set forth on the budget posted with the warrant or as amended by vote of the first session, for the purposes set forth herein, totaling $14,616,376.  Should this article be defeated the default budget shall be $</a:t>
            </a:r>
            <a:r>
              <a:rPr lang="en-US" sz="2400" dirty="0">
                <a:effectLst/>
              </a:rPr>
              <a:t>14,081,314</a:t>
            </a:r>
            <a:r>
              <a:rPr lang="en-US" sz="2200" b="1" dirty="0">
                <a:effectLst/>
              </a:rPr>
              <a:t>, which is the same as last year with certain adjustments required by previous action of the Town or by law; or the governing body may hold one special meeting in accordance with RSA 40:13 X and XVI to take up the issue of a revised operating budget only. This operating budget warrant article does not include appropriations contained in any other warrant article. (Majority vote required)</a:t>
            </a:r>
          </a:p>
          <a:p>
            <a:pPr marL="18288" indent="0">
              <a:buNone/>
            </a:pPr>
            <a:r>
              <a:rPr lang="en-US" sz="1000" i="1" dirty="0">
                <a:effectLst/>
              </a:rPr>
              <a:t> </a:t>
            </a:r>
            <a:endParaRPr lang="en-US" sz="1000" dirty="0">
              <a:effectLst/>
            </a:endParaRPr>
          </a:p>
          <a:p>
            <a:pPr marL="18288" indent="0">
              <a:buNone/>
            </a:pPr>
            <a:r>
              <a:rPr lang="en-US" sz="1800" i="1" dirty="0">
                <a:effectLst/>
              </a:rPr>
              <a:t>(The Board of Selectmen supports this article by a vote of  5-0-0.)</a:t>
            </a:r>
            <a:endParaRPr lang="en-US" sz="1800" dirty="0">
              <a:effectLst/>
            </a:endParaRPr>
          </a:p>
          <a:p>
            <a:pPr marL="18288" indent="0">
              <a:buNone/>
            </a:pPr>
            <a:r>
              <a:rPr lang="en-US" sz="1800" i="1" dirty="0">
                <a:effectLst/>
              </a:rPr>
              <a:t>(The Ways and Means Committee supports this article by a vote of  6-0-0.)</a:t>
            </a:r>
            <a:endParaRPr lang="en-US" sz="1800" dirty="0">
              <a:effectLst/>
            </a:endParaRPr>
          </a:p>
          <a:p>
            <a:pPr marL="18288" indent="0">
              <a:buNone/>
            </a:pPr>
            <a:r>
              <a:rPr lang="en-US" sz="1800" dirty="0">
                <a:effectLst/>
              </a:rPr>
              <a:t>This article has an estimated tax impact of  $5.35 per thousand.</a:t>
            </a:r>
          </a:p>
          <a:p>
            <a:pPr marL="18288" indent="0">
              <a:buNone/>
            </a:pPr>
            <a:r>
              <a:rPr lang="en-US" sz="2400" dirty="0">
                <a:effectLst/>
              </a:rPr>
              <a:t> </a:t>
            </a:r>
          </a:p>
        </p:txBody>
      </p:sp>
      <p:sp>
        <p:nvSpPr>
          <p:cNvPr id="3" name="Title 2"/>
          <p:cNvSpPr>
            <a:spLocks noGrp="1"/>
          </p:cNvSpPr>
          <p:nvPr>
            <p:ph type="title"/>
          </p:nvPr>
        </p:nvSpPr>
        <p:spPr>
          <a:xfrm>
            <a:off x="176755" y="304800"/>
            <a:ext cx="8369778" cy="576263"/>
          </a:xfrm>
        </p:spPr>
        <p:txBody>
          <a:bodyPr/>
          <a:lstStyle/>
          <a:p>
            <a:r>
              <a:rPr lang="en-US" sz="3800" b="1" dirty="0">
                <a:effectLst/>
              </a:rPr>
              <a:t>ARTICLE 22:   </a:t>
            </a:r>
            <a:r>
              <a:rPr lang="en-US" sz="3800" b="1" u="sng" dirty="0">
                <a:effectLst/>
              </a:rPr>
              <a:t>Operating Budget</a:t>
            </a:r>
            <a:endParaRPr lang="en-US" sz="3800" b="1" dirty="0"/>
          </a:p>
        </p:txBody>
      </p:sp>
    </p:spTree>
    <p:extLst>
      <p:ext uri="{BB962C8B-B14F-4D97-AF65-F5344CB8AC3E}">
        <p14:creationId xmlns:p14="http://schemas.microsoft.com/office/powerpoint/2010/main" val="1944594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9A066F-EAEA-4FA3-BCAA-0F4882324D1C}"/>
              </a:ext>
            </a:extLst>
          </p:cNvPr>
          <p:cNvSpPr>
            <a:spLocks noGrp="1"/>
          </p:cNvSpPr>
          <p:nvPr>
            <p:ph type="title"/>
          </p:nvPr>
        </p:nvSpPr>
        <p:spPr>
          <a:xfrm>
            <a:off x="118820" y="-10338"/>
            <a:ext cx="8839200" cy="1219200"/>
          </a:xfrm>
        </p:spPr>
        <p:txBody>
          <a:bodyPr/>
          <a:lstStyle/>
          <a:p>
            <a:pPr marL="18288" lvl="0" algn="ctr">
              <a:spcBef>
                <a:spcPct val="20000"/>
              </a:spcBef>
              <a:buSzPct val="60000"/>
            </a:pPr>
            <a:br>
              <a:rPr lang="en-US" dirty="0">
                <a:effectLst/>
              </a:rPr>
            </a:br>
            <a:r>
              <a:rPr lang="en-US" sz="3600" b="1" u="sng" dirty="0">
                <a:solidFill>
                  <a:prstClr val="white"/>
                </a:solidFill>
                <a:effectLst/>
                <a:ea typeface="+mn-ea"/>
                <a:cs typeface="+mn-cs"/>
              </a:rPr>
              <a:t>Understanding the Estimated Tax Impact of a Warrant Article</a:t>
            </a:r>
            <a:endParaRPr lang="en-US" dirty="0"/>
          </a:p>
        </p:txBody>
      </p:sp>
      <p:sp>
        <p:nvSpPr>
          <p:cNvPr id="4" name="Slide Number Placeholder 3">
            <a:extLst>
              <a:ext uri="{FF2B5EF4-FFF2-40B4-BE49-F238E27FC236}">
                <a16:creationId xmlns:a16="http://schemas.microsoft.com/office/drawing/2014/main" id="{B1D48154-EF6A-4A20-AC8F-048EC3528DD8}"/>
              </a:ext>
            </a:extLst>
          </p:cNvPr>
          <p:cNvSpPr>
            <a:spLocks noGrp="1"/>
          </p:cNvSpPr>
          <p:nvPr>
            <p:ph type="sldNum" sz="quarter" idx="11"/>
          </p:nvPr>
        </p:nvSpPr>
        <p:spPr>
          <a:xfrm>
            <a:off x="8534400" y="6400800"/>
            <a:ext cx="2133600" cy="304800"/>
          </a:xfrm>
        </p:spPr>
        <p:txBody>
          <a:bodyPr/>
          <a:lstStyle/>
          <a:p>
            <a:fld id="{783B0A90-14C0-49C5-9C7F-55C0D56C680C}" type="slidenum">
              <a:rPr lang="en-US" smtClean="0">
                <a:solidFill>
                  <a:prstClr val="white">
                    <a:alpha val="60000"/>
                  </a:prstClr>
                </a:solidFill>
              </a:rPr>
              <a:pPr/>
              <a:t>8</a:t>
            </a:fld>
            <a:endParaRPr lang="en-US" dirty="0">
              <a:solidFill>
                <a:prstClr val="white">
                  <a:alpha val="60000"/>
                </a:prstClr>
              </a:solidFill>
            </a:endParaRPr>
          </a:p>
        </p:txBody>
      </p:sp>
      <p:sp>
        <p:nvSpPr>
          <p:cNvPr id="9" name="Content Placeholder 8">
            <a:extLst>
              <a:ext uri="{FF2B5EF4-FFF2-40B4-BE49-F238E27FC236}">
                <a16:creationId xmlns:a16="http://schemas.microsoft.com/office/drawing/2014/main" id="{FD8BC481-3DF0-44CE-B7A5-8E3A58C08400}"/>
              </a:ext>
            </a:extLst>
          </p:cNvPr>
          <p:cNvSpPr>
            <a:spLocks noGrp="1"/>
          </p:cNvSpPr>
          <p:nvPr>
            <p:ph idx="1"/>
          </p:nvPr>
        </p:nvSpPr>
        <p:spPr>
          <a:xfrm>
            <a:off x="304800" y="1517542"/>
            <a:ext cx="8839200" cy="5035658"/>
          </a:xfrm>
        </p:spPr>
        <p:txBody>
          <a:bodyPr>
            <a:normAutofit/>
          </a:bodyPr>
          <a:lstStyle/>
          <a:p>
            <a:pPr marL="18288" indent="0">
              <a:spcBef>
                <a:spcPts val="0"/>
              </a:spcBef>
              <a:buNone/>
            </a:pPr>
            <a:endParaRPr lang="en-US" sz="1100" dirty="0">
              <a:effectLst/>
            </a:endParaRPr>
          </a:p>
          <a:p>
            <a:pPr marL="18288" indent="0">
              <a:buNone/>
            </a:pPr>
            <a:endParaRPr lang="en-US" dirty="0"/>
          </a:p>
        </p:txBody>
      </p:sp>
      <p:sp>
        <p:nvSpPr>
          <p:cNvPr id="15" name="Rectangle 14">
            <a:extLst>
              <a:ext uri="{FF2B5EF4-FFF2-40B4-BE49-F238E27FC236}">
                <a16:creationId xmlns:a16="http://schemas.microsoft.com/office/drawing/2014/main" id="{6A7F3D10-800E-4621-89B4-D96265AA4601}"/>
              </a:ext>
            </a:extLst>
          </p:cNvPr>
          <p:cNvSpPr/>
          <p:nvPr/>
        </p:nvSpPr>
        <p:spPr>
          <a:xfrm>
            <a:off x="76200" y="1326456"/>
            <a:ext cx="9067800" cy="4768998"/>
          </a:xfrm>
          <a:prstGeom prst="rect">
            <a:avLst/>
          </a:prstGeom>
        </p:spPr>
        <p:txBody>
          <a:bodyPr wrap="square">
            <a:spAutoFit/>
          </a:bodyPr>
          <a:lstStyle/>
          <a:p>
            <a:r>
              <a:rPr lang="en-US" b="1" dirty="0"/>
              <a:t>The “estimated” tax impact noted on a warrant article is based on the amount of the appropriation in the article, the estimated revenues to be received during that year, and the total property valuation of the town. </a:t>
            </a:r>
          </a:p>
          <a:p>
            <a:endParaRPr lang="en-US" sz="1000" b="1" dirty="0"/>
          </a:p>
          <a:p>
            <a:r>
              <a:rPr lang="en-US" sz="500" b="1" dirty="0"/>
              <a:t> </a:t>
            </a:r>
          </a:p>
          <a:p>
            <a:r>
              <a:rPr lang="en-US" b="1" dirty="0"/>
              <a:t>It is important to remember that the estimated tax impact is </a:t>
            </a:r>
            <a:r>
              <a:rPr lang="en-US" b="1" u="sng" dirty="0"/>
              <a:t>not</a:t>
            </a:r>
            <a:r>
              <a:rPr lang="en-US" b="1" dirty="0"/>
              <a:t> IN ADDITION to the current year’s tax rate.    On January 1 of each tax year the rate reverts to “0”.  Every appropriation passed by the voters in March will build up the tax rate from that zero.  </a:t>
            </a:r>
          </a:p>
          <a:p>
            <a:endParaRPr lang="en-US" sz="500" b="1" dirty="0"/>
          </a:p>
          <a:p>
            <a:r>
              <a:rPr lang="en-US" b="1" dirty="0"/>
              <a:t>IF all articles pass, this estimates a total town portion of the tax rate of 5.97/thousand. </a:t>
            </a:r>
          </a:p>
          <a:p>
            <a:endParaRPr lang="en-US" sz="1000" b="1" dirty="0"/>
          </a:p>
          <a:p>
            <a:r>
              <a:rPr lang="en-US" sz="500" b="1" dirty="0"/>
              <a:t> </a:t>
            </a:r>
          </a:p>
          <a:p>
            <a:r>
              <a:rPr lang="en-US" b="1" dirty="0"/>
              <a:t>The actual setting of the tax rate is performed in the fall by the NH Department of Revenue Administration once the figures for the town’s property valuation are known and the projected revenues can be more closely estimated.   </a:t>
            </a:r>
          </a:p>
          <a:p>
            <a:r>
              <a:rPr lang="en-US" sz="500" b="1" dirty="0"/>
              <a:t> </a:t>
            </a:r>
          </a:p>
          <a:p>
            <a:endParaRPr lang="en-US" b="1" dirty="0"/>
          </a:p>
          <a:p>
            <a:endParaRPr lang="en-US" sz="500" b="1" dirty="0"/>
          </a:p>
          <a:p>
            <a:pPr algn="just">
              <a:lnSpc>
                <a:spcPct val="115000"/>
              </a:lnSpc>
            </a:pPr>
            <a:endParaRPr lang="en-US" sz="600" b="1" dirty="0">
              <a:cs typeface="Times New Roman" panose="02020603050405020304" pitchFamily="18" charset="0"/>
            </a:endParaRPr>
          </a:p>
          <a:p>
            <a:pPr algn="ctr"/>
            <a:r>
              <a:rPr lang="en-US" b="1" dirty="0"/>
              <a:t>The following slide shows a list of proposed warrant articles</a:t>
            </a:r>
          </a:p>
          <a:p>
            <a:pPr algn="ctr"/>
            <a:r>
              <a:rPr lang="en-US" b="1" dirty="0"/>
              <a:t> and each article’s impact to the property tax rate.</a:t>
            </a:r>
          </a:p>
          <a:p>
            <a:endParaRPr lang="en-US" dirty="0"/>
          </a:p>
        </p:txBody>
      </p:sp>
    </p:spTree>
    <p:extLst>
      <p:ext uri="{BB962C8B-B14F-4D97-AF65-F5344CB8AC3E}">
        <p14:creationId xmlns:p14="http://schemas.microsoft.com/office/powerpoint/2010/main" val="71070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600"/>
              </a:spcBef>
              <a:spcAft>
                <a:spcPts val="600"/>
              </a:spcAft>
              <a:buClr>
                <a:schemeClr val="accent1"/>
              </a:buClr>
              <a:buSzPct val="70000"/>
              <a:buFont typeface="Wingdings 2" pitchFamily="8" charset="2"/>
              <a:buChar char=""/>
              <a:defRPr sz="3200">
                <a:solidFill>
                  <a:schemeClr val="tx2"/>
                </a:solidFill>
                <a:latin typeface="Franklin Gothic Book" pitchFamily="8" charset="0"/>
                <a:ea typeface="ＭＳ Ｐゴシック" pitchFamily="8" charset="-128"/>
              </a:defRPr>
            </a:lvl1pPr>
            <a:lvl2pPr marL="37931725" indent="-37474525" eaLnBrk="0" hangingPunct="0">
              <a:spcBef>
                <a:spcPct val="20000"/>
              </a:spcBef>
              <a:buClr>
                <a:schemeClr val="accent1"/>
              </a:buClr>
              <a:buSzPct val="70000"/>
              <a:buFont typeface="Wingdings 2" pitchFamily="8" charset="2"/>
              <a:buChar char=""/>
              <a:defRPr sz="2800">
                <a:solidFill>
                  <a:schemeClr val="tx2"/>
                </a:solidFill>
                <a:latin typeface="Franklin Gothic Book" pitchFamily="8" charset="0"/>
                <a:ea typeface="ＭＳ Ｐゴシック" pitchFamily="8" charset="-128"/>
              </a:defRPr>
            </a:lvl2pPr>
            <a:lvl3pPr marL="1143000" indent="-228600" eaLnBrk="0" hangingPunct="0">
              <a:spcBef>
                <a:spcPct val="20000"/>
              </a:spcBef>
              <a:buClr>
                <a:schemeClr val="accent1"/>
              </a:buClr>
              <a:buSzPct val="70000"/>
              <a:buFont typeface="Wingdings 2" pitchFamily="8" charset="2"/>
              <a:buChar char=""/>
              <a:defRPr sz="2400">
                <a:solidFill>
                  <a:schemeClr val="tx2"/>
                </a:solidFill>
                <a:latin typeface="Franklin Gothic Book" pitchFamily="8" charset="0"/>
                <a:ea typeface="ＭＳ Ｐゴシック" pitchFamily="8" charset="-128"/>
              </a:defRPr>
            </a:lvl3pPr>
            <a:lvl4pPr marL="1600200" indent="-228600" eaLnBrk="0" hangingPunct="0">
              <a:spcBef>
                <a:spcPct val="20000"/>
              </a:spcBef>
              <a:buClr>
                <a:schemeClr val="accent1"/>
              </a:buClr>
              <a:buSzPct val="70000"/>
              <a:buFont typeface="Wingdings 2" pitchFamily="8" charset="2"/>
              <a:buChar char=""/>
              <a:defRPr sz="2000">
                <a:solidFill>
                  <a:schemeClr val="tx2"/>
                </a:solidFill>
                <a:latin typeface="Franklin Gothic Book" pitchFamily="8" charset="0"/>
                <a:ea typeface="ＭＳ Ｐゴシック" pitchFamily="8" charset="-128"/>
              </a:defRPr>
            </a:lvl4pPr>
            <a:lvl5pPr marL="2057400" indent="-228600" eaLnBrk="0" hangingPunct="0">
              <a:spcBef>
                <a:spcPct val="20000"/>
              </a:spcBef>
              <a:buClr>
                <a:schemeClr val="accent1"/>
              </a:buClr>
              <a:buSzPct val="60000"/>
              <a:buFont typeface="Wingdings 2" pitchFamily="8" charset="2"/>
              <a:buChar char=""/>
              <a:defRPr>
                <a:solidFill>
                  <a:schemeClr val="tx2"/>
                </a:solidFill>
                <a:latin typeface="Franklin Gothic Book" pitchFamily="8" charset="0"/>
                <a:ea typeface="ＭＳ Ｐゴシック" pitchFamily="8" charset="-128"/>
              </a:defRPr>
            </a:lvl5pPr>
            <a:lvl6pPr marL="2514600" indent="-228600" defTabSz="457200" eaLnBrk="0" fontAlgn="base" hangingPunct="0">
              <a:spcBef>
                <a:spcPct val="20000"/>
              </a:spcBef>
              <a:spcAft>
                <a:spcPct val="0"/>
              </a:spcAft>
              <a:buClr>
                <a:schemeClr val="accent1"/>
              </a:buClr>
              <a:buSzPct val="60000"/>
              <a:buFont typeface="Wingdings 2" pitchFamily="8" charset="2"/>
              <a:buChar char=""/>
              <a:defRPr>
                <a:solidFill>
                  <a:schemeClr val="tx2"/>
                </a:solidFill>
                <a:latin typeface="Franklin Gothic Book" pitchFamily="8" charset="0"/>
                <a:ea typeface="ＭＳ Ｐゴシック" pitchFamily="8" charset="-128"/>
              </a:defRPr>
            </a:lvl6pPr>
            <a:lvl7pPr marL="2971800" indent="-228600" defTabSz="457200" eaLnBrk="0" fontAlgn="base" hangingPunct="0">
              <a:spcBef>
                <a:spcPct val="20000"/>
              </a:spcBef>
              <a:spcAft>
                <a:spcPct val="0"/>
              </a:spcAft>
              <a:buClr>
                <a:schemeClr val="accent1"/>
              </a:buClr>
              <a:buSzPct val="60000"/>
              <a:buFont typeface="Wingdings 2" pitchFamily="8" charset="2"/>
              <a:buChar char=""/>
              <a:defRPr>
                <a:solidFill>
                  <a:schemeClr val="tx2"/>
                </a:solidFill>
                <a:latin typeface="Franklin Gothic Book" pitchFamily="8" charset="0"/>
                <a:ea typeface="ＭＳ Ｐゴシック" pitchFamily="8" charset="-128"/>
              </a:defRPr>
            </a:lvl7pPr>
            <a:lvl8pPr marL="3429000" indent="-228600" defTabSz="457200" eaLnBrk="0" fontAlgn="base" hangingPunct="0">
              <a:spcBef>
                <a:spcPct val="20000"/>
              </a:spcBef>
              <a:spcAft>
                <a:spcPct val="0"/>
              </a:spcAft>
              <a:buClr>
                <a:schemeClr val="accent1"/>
              </a:buClr>
              <a:buSzPct val="60000"/>
              <a:buFont typeface="Wingdings 2" pitchFamily="8" charset="2"/>
              <a:buChar char=""/>
              <a:defRPr>
                <a:solidFill>
                  <a:schemeClr val="tx2"/>
                </a:solidFill>
                <a:latin typeface="Franklin Gothic Book" pitchFamily="8" charset="0"/>
                <a:ea typeface="ＭＳ Ｐゴシック" pitchFamily="8" charset="-128"/>
              </a:defRPr>
            </a:lvl8pPr>
            <a:lvl9pPr marL="3886200" indent="-228600" defTabSz="457200" eaLnBrk="0" fontAlgn="base" hangingPunct="0">
              <a:spcBef>
                <a:spcPct val="20000"/>
              </a:spcBef>
              <a:spcAft>
                <a:spcPct val="0"/>
              </a:spcAft>
              <a:buClr>
                <a:schemeClr val="accent1"/>
              </a:buClr>
              <a:buSzPct val="60000"/>
              <a:buFont typeface="Wingdings 2" pitchFamily="8" charset="2"/>
              <a:buChar char=""/>
              <a:defRPr>
                <a:solidFill>
                  <a:schemeClr val="tx2"/>
                </a:solidFill>
                <a:latin typeface="Franklin Gothic Book" pitchFamily="8" charset="0"/>
                <a:ea typeface="ＭＳ Ｐゴシック" pitchFamily="8" charset="-128"/>
              </a:defRPr>
            </a:lvl9pPr>
          </a:lstStyle>
          <a:p>
            <a:pPr algn="r" eaLnBrk="1" hangingPunct="1">
              <a:spcBef>
                <a:spcPct val="0"/>
              </a:spcBef>
              <a:spcAft>
                <a:spcPct val="0"/>
              </a:spcAft>
              <a:buClrTx/>
              <a:buSzTx/>
              <a:buFontTx/>
              <a:buNone/>
            </a:pPr>
            <a:endParaRPr lang="en-US" altLang="en-US" sz="1200" dirty="0">
              <a:solidFill>
                <a:prstClr val="white"/>
              </a:solidFill>
              <a:latin typeface="Arial" charset="0"/>
            </a:endParaRPr>
          </a:p>
        </p:txBody>
      </p:sp>
      <p:sp>
        <p:nvSpPr>
          <p:cNvPr id="3" name="Content Placeholder 2"/>
          <p:cNvSpPr>
            <a:spLocks noGrp="1"/>
          </p:cNvSpPr>
          <p:nvPr>
            <p:ph idx="1"/>
          </p:nvPr>
        </p:nvSpPr>
        <p:spPr/>
        <p:txBody>
          <a:bodyPr>
            <a:normAutofit lnSpcReduction="10000"/>
          </a:bodyPr>
          <a:lstStyle/>
          <a:p>
            <a:pPr marL="18288" indent="0">
              <a:buNone/>
            </a:pPr>
            <a:r>
              <a:rPr lang="en-US" sz="2800" b="1" dirty="0">
                <a:effectLst/>
              </a:rPr>
              <a:t>This presentation will review the following:</a:t>
            </a:r>
          </a:p>
          <a:p>
            <a:pPr lvl="1">
              <a:buFont typeface="Arial" panose="020B0604020202020204" pitchFamily="34" charset="0"/>
              <a:buChar char="•"/>
            </a:pPr>
            <a:r>
              <a:rPr lang="en-US" sz="2800" b="1" dirty="0">
                <a:effectLst/>
              </a:rPr>
              <a:t>Review of Town Departments</a:t>
            </a:r>
          </a:p>
          <a:p>
            <a:pPr lvl="1">
              <a:buFont typeface="Arial" panose="020B0604020202020204" pitchFamily="34" charset="0"/>
              <a:buChar char="•"/>
            </a:pPr>
            <a:r>
              <a:rPr lang="en-US" sz="2800" b="1" dirty="0">
                <a:effectLst/>
              </a:rPr>
              <a:t>Tax Rate – Amherst vs other Hillsborough County towns and Amherst town v. schools</a:t>
            </a:r>
          </a:p>
          <a:p>
            <a:pPr lvl="1">
              <a:buFont typeface="Arial" panose="020B0604020202020204" pitchFamily="34" charset="0"/>
              <a:buChar char="•"/>
            </a:pPr>
            <a:r>
              <a:rPr lang="en-US" sz="2800" b="1" dirty="0">
                <a:effectLst/>
              </a:rPr>
              <a:t>Amherst town portion of overall tax impact</a:t>
            </a:r>
          </a:p>
          <a:p>
            <a:pPr lvl="1">
              <a:buFont typeface="Arial" panose="020B0604020202020204" pitchFamily="34" charset="0"/>
              <a:buChar char="•"/>
            </a:pPr>
            <a:r>
              <a:rPr lang="en-US" sz="2800" b="1" dirty="0">
                <a:effectLst/>
              </a:rPr>
              <a:t>Proposed Budget</a:t>
            </a:r>
          </a:p>
          <a:p>
            <a:pPr lvl="1">
              <a:buFont typeface="Arial" panose="020B0604020202020204" pitchFamily="34" charset="0"/>
              <a:buChar char="•"/>
            </a:pPr>
            <a:r>
              <a:rPr lang="en-US" sz="2800" b="1" dirty="0">
                <a:effectLst/>
              </a:rPr>
              <a:t>Proposed Budget Apportionment</a:t>
            </a:r>
          </a:p>
          <a:p>
            <a:pPr lvl="1">
              <a:buFont typeface="Arial" panose="020B0604020202020204" pitchFamily="34" charset="0"/>
              <a:buChar char="•"/>
            </a:pPr>
            <a:r>
              <a:rPr lang="en-US" sz="2800" b="1" dirty="0">
                <a:effectLst/>
              </a:rPr>
              <a:t>Revenue</a:t>
            </a:r>
          </a:p>
          <a:p>
            <a:pPr lvl="1">
              <a:buFont typeface="Arial" panose="020B0604020202020204" pitchFamily="34" charset="0"/>
              <a:buChar char="•"/>
            </a:pPr>
            <a:r>
              <a:rPr lang="en-US" sz="2800" b="1" dirty="0">
                <a:effectLst/>
              </a:rPr>
              <a:t>Default budget</a:t>
            </a:r>
          </a:p>
          <a:p>
            <a:pPr lvl="1">
              <a:buFont typeface="Arial" panose="020B0604020202020204" pitchFamily="34" charset="0"/>
              <a:buChar char="•"/>
            </a:pPr>
            <a:r>
              <a:rPr lang="en-US" sz="2800" b="1" dirty="0">
                <a:effectLst/>
              </a:rPr>
              <a:t>Property Tax Impact</a:t>
            </a:r>
          </a:p>
          <a:p>
            <a:pPr lvl="1">
              <a:buFont typeface="Arial" panose="020B0604020202020204" pitchFamily="34" charset="0"/>
              <a:buChar char="•"/>
            </a:pPr>
            <a:r>
              <a:rPr lang="en-US" sz="2800" b="1" dirty="0">
                <a:effectLst/>
              </a:rPr>
              <a:t>Ways and Means Committee Input</a:t>
            </a:r>
          </a:p>
        </p:txBody>
      </p:sp>
      <p:sp>
        <p:nvSpPr>
          <p:cNvPr id="65538" name="Rectangle 2"/>
          <p:cNvSpPr>
            <a:spLocks noGrp="1" noChangeArrowheads="1"/>
          </p:cNvSpPr>
          <p:nvPr>
            <p:ph type="title"/>
          </p:nvPr>
        </p:nvSpPr>
        <p:spPr>
          <a:xfrm>
            <a:off x="302815" y="338137"/>
            <a:ext cx="8369778" cy="728663"/>
          </a:xfrm>
        </p:spPr>
        <p:txBody>
          <a:bodyPr>
            <a:noAutofit/>
          </a:bodyPr>
          <a:lstStyle/>
          <a:p>
            <a:pPr marL="228600" algn="ctr" eaLnBrk="1" hangingPunct="1">
              <a:defRPr/>
            </a:pPr>
            <a:r>
              <a:rPr lang="en-US" sz="3200" b="1" dirty="0">
                <a:effectLst/>
              </a:rPr>
              <a:t>BOARD OF SELECTMEN OPERATING BUDGET PRESENTATION</a:t>
            </a:r>
          </a:p>
        </p:txBody>
      </p:sp>
    </p:spTree>
    <p:extLst>
      <p:ext uri="{BB962C8B-B14F-4D97-AF65-F5344CB8AC3E}">
        <p14:creationId xmlns:p14="http://schemas.microsoft.com/office/powerpoint/2010/main" val="3834459424"/>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37788</TotalTime>
  <Words>6111</Words>
  <Application>Microsoft Office PowerPoint</Application>
  <PresentationFormat>On-screen Show (4:3)</PresentationFormat>
  <Paragraphs>1425</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Palatino Linotype</vt:lpstr>
      <vt:lpstr>Symbol</vt:lpstr>
      <vt:lpstr>Times New Roman</vt:lpstr>
      <vt:lpstr>Wingdings</vt:lpstr>
      <vt:lpstr>Elemental</vt:lpstr>
      <vt:lpstr>PowerPoint Presentation</vt:lpstr>
      <vt:lpstr>ELECTED OFFICIALS/TOWN COUNSEL</vt:lpstr>
      <vt:lpstr>TOWN DEPARTMENT HEADS</vt:lpstr>
      <vt:lpstr>TOWN WAYS AND MEANS COMMITTEE</vt:lpstr>
      <vt:lpstr>WARRANT ARTICLES</vt:lpstr>
      <vt:lpstr>ARTICLE 21:  </vt:lpstr>
      <vt:lpstr>ARTICLE 22:   Operating Budget</vt:lpstr>
      <vt:lpstr> Understanding the Estimated Tax Impact of a Warrant Article</vt:lpstr>
      <vt:lpstr>BOARD OF SELECTMEN OPERATING BUDGET PRESENTATION</vt:lpstr>
      <vt:lpstr>Administration</vt:lpstr>
      <vt:lpstr>Community Development</vt:lpstr>
      <vt:lpstr>Amherst Police Department</vt:lpstr>
      <vt:lpstr>Amherst Fire Rescue</vt:lpstr>
      <vt:lpstr>Communications Center</vt:lpstr>
      <vt:lpstr>Department of Public Works</vt:lpstr>
      <vt:lpstr>Department of Public Works (Cont.)</vt:lpstr>
      <vt:lpstr>Baboosic Lake Community Septic</vt:lpstr>
      <vt:lpstr>Recreation Department</vt:lpstr>
      <vt:lpstr>Amherst Town Library</vt:lpstr>
      <vt:lpstr>HILLSBOROUGH COUNTY MUNICIPAL TAX RATES</vt:lpstr>
      <vt:lpstr>TOWN PORTION OF CURRENT TAX BILL - $353,000 HOME</vt:lpstr>
      <vt:lpstr>PowerPoint Presentation</vt:lpstr>
      <vt:lpstr>FY21 BUDGET V. FY20 BUDGET Significant Changes</vt:lpstr>
      <vt:lpstr>FY21 PROPOSED BUDGET APPORTIONMENT</vt:lpstr>
      <vt:lpstr>FY21 BUDGET V. FY20 BUDGET Department Changes</vt:lpstr>
      <vt:lpstr>PowerPoint Presentation</vt:lpstr>
      <vt:lpstr>PowerPoint Presentation</vt:lpstr>
      <vt:lpstr>PowerPoint Presentation</vt:lpstr>
      <vt:lpstr>FY21 Proposed Budget  / Default Budget Comparison</vt:lpstr>
      <vt:lpstr>WAYS &amp; MEANS</vt:lpstr>
      <vt:lpstr>PowerPoint Presentation</vt:lpstr>
      <vt:lpstr>ARTICLE 22:   Operating Budget</vt:lpstr>
      <vt:lpstr>ARTICLE  23:  Contingency Fund</vt:lpstr>
      <vt:lpstr>  ARTICLE 24:  Police Station Renovation Capital Reserve Fund </vt:lpstr>
      <vt:lpstr>ARTICLE  25:  Communications Center Capital Reserve Fund</vt:lpstr>
      <vt:lpstr>ARTICLE  26:  Assessing Revaluation Capital Reserve Fund</vt:lpstr>
      <vt:lpstr>ARTICLE 27:  Service-Connected Total Disability Tax Credit</vt:lpstr>
      <vt:lpstr> ARTICLE 28:  Optional Tax Credit for Combat Service</vt:lpstr>
      <vt:lpstr>ARTICLE  29: Town Computer System Capital Reserve Fund</vt:lpstr>
      <vt:lpstr>      ARTICLE 30:  Bridge Repair and Replacement Capital Reserve Fund </vt:lpstr>
      <vt:lpstr>  ARTICLE 31:   Fire Rescue Vehicle and Equipment Purchase and Repair Capital Reserve Fund</vt:lpstr>
      <vt:lpstr>ARTICLE 32:  Amherst Street Side Path</vt:lpstr>
      <vt:lpstr>ARTICLE 33:  Police Union Contract   </vt:lpstr>
      <vt:lpstr>      </vt:lpstr>
      <vt:lpstr>ARTICLE 35:  Discontinue Peabody Mills Environmental Center Revolving Account</vt:lpstr>
      <vt:lpstr>ARTICLE 36:  Deposit to Recreation Department Revolving Account</vt:lpstr>
      <vt:lpstr>Year to Year Tax Comparison</vt:lpstr>
      <vt:lpstr>          ARTICLE 37:  Election of Planning Board Members (By Petition) </vt:lpstr>
      <vt:lpstr>PowerPoint Presentation</vt:lpstr>
      <vt:lpstr>DELIBERATIVE SESSION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4, 2015</dc:title>
  <dc:creator>User</dc:creator>
  <cp:lastModifiedBy>Cheryl Eastman</cp:lastModifiedBy>
  <cp:revision>1435</cp:revision>
  <cp:lastPrinted>2020-01-13T20:56:34Z</cp:lastPrinted>
  <dcterms:created xsi:type="dcterms:W3CDTF">2015-02-03T16:59:35Z</dcterms:created>
  <dcterms:modified xsi:type="dcterms:W3CDTF">2020-01-14T16:40:22Z</dcterms:modified>
</cp:coreProperties>
</file>